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3"/>
  </p:notesMasterIdLst>
  <p:sldIdLst>
    <p:sldId id="256" r:id="rId2"/>
    <p:sldId id="257" r:id="rId3"/>
    <p:sldId id="258" r:id="rId4"/>
    <p:sldId id="259" r:id="rId5"/>
    <p:sldId id="263" r:id="rId6"/>
    <p:sldId id="264" r:id="rId7"/>
    <p:sldId id="260" r:id="rId8"/>
    <p:sldId id="262" r:id="rId9"/>
    <p:sldId id="265" r:id="rId10"/>
    <p:sldId id="266" r:id="rId11"/>
    <p:sldId id="285" r:id="rId12"/>
    <p:sldId id="270" r:id="rId13"/>
    <p:sldId id="267" r:id="rId14"/>
    <p:sldId id="271" r:id="rId15"/>
    <p:sldId id="272" r:id="rId16"/>
    <p:sldId id="281" r:id="rId17"/>
    <p:sldId id="268" r:id="rId18"/>
    <p:sldId id="282" r:id="rId19"/>
    <p:sldId id="277" r:id="rId20"/>
    <p:sldId id="283" r:id="rId21"/>
    <p:sldId id="284" r:id="rId22"/>
    <p:sldId id="273" r:id="rId23"/>
    <p:sldId id="276" r:id="rId24"/>
    <p:sldId id="275" r:id="rId25"/>
    <p:sldId id="287" r:id="rId26"/>
    <p:sldId id="274" r:id="rId27"/>
    <p:sldId id="286" r:id="rId28"/>
    <p:sldId id="288" r:id="rId29"/>
    <p:sldId id="279" r:id="rId30"/>
    <p:sldId id="289"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9F2"/>
    <a:srgbClr val="6DB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56D2B-D5D6-036C-E8AA-67FE0DE0E398}" v="44" dt="2025-07-07T12:36:04.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autoAdjust="0"/>
    <p:restoredTop sz="94660"/>
  </p:normalViewPr>
  <p:slideViewPr>
    <p:cSldViewPr snapToGrid="0">
      <p:cViewPr>
        <p:scale>
          <a:sx n="70" d="100"/>
          <a:sy n="70" d="100"/>
        </p:scale>
        <p:origin x="34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9FB3-7C6E-4289-9E81-6211DE32E5F8}" type="datetimeFigureOut">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E1163-93C2-429D-BFD7-E5CAA9749FCC}" type="slidenum">
              <a:t>‹#›</a:t>
            </a:fld>
            <a:endParaRPr lang="en-US"/>
          </a:p>
        </p:txBody>
      </p:sp>
    </p:spTree>
    <p:extLst>
      <p:ext uri="{BB962C8B-B14F-4D97-AF65-F5344CB8AC3E}">
        <p14:creationId xmlns:p14="http://schemas.microsoft.com/office/powerpoint/2010/main" val="212596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Students stick in task menu into planner (on a back page)</a:t>
            </a:r>
          </a:p>
          <a:p>
            <a:pPr marL="171450" indent="-171450">
              <a:buFont typeface="Arial"/>
              <a:buChar char="•"/>
            </a:pPr>
            <a:r>
              <a:rPr lang="en-US" dirty="0">
                <a:ea typeface="Calibri"/>
                <a:cs typeface="Calibri"/>
              </a:rPr>
              <a:t>Students stick in CORD flow chart into planners (on a back page)</a:t>
            </a:r>
          </a:p>
          <a:p>
            <a:pPr marL="171450" indent="-171450">
              <a:buFont typeface="Arial"/>
              <a:buChar char="•"/>
            </a:pPr>
            <a:r>
              <a:rPr lang="en-US" dirty="0">
                <a:ea typeface="Calibri"/>
                <a:cs typeface="Calibri"/>
              </a:rPr>
              <a:t>You may want to spend some time talking this through with students here or put </a:t>
            </a:r>
            <a:r>
              <a:rPr lang="en-US" dirty="0" err="1">
                <a:ea typeface="Calibri"/>
                <a:cs typeface="Calibri"/>
              </a:rPr>
              <a:t>Unifrog</a:t>
            </a:r>
            <a:r>
              <a:rPr lang="en-US" dirty="0">
                <a:ea typeface="Calibri"/>
                <a:cs typeface="Calibri"/>
              </a:rPr>
              <a:t> up and demonstrate how to log – equally, you may want to wait until session in computer rooms</a:t>
            </a:r>
          </a:p>
        </p:txBody>
      </p:sp>
      <p:sp>
        <p:nvSpPr>
          <p:cNvPr id="4" name="Slide Number Placeholder 3"/>
          <p:cNvSpPr>
            <a:spLocks noGrp="1"/>
          </p:cNvSpPr>
          <p:nvPr>
            <p:ph type="sldNum" sz="quarter" idx="5"/>
          </p:nvPr>
        </p:nvSpPr>
        <p:spPr/>
        <p:txBody>
          <a:bodyPr/>
          <a:lstStyle/>
          <a:p>
            <a:fld id="{34796858-3EDF-49F2-B42E-C59E665E655A}" type="slidenum">
              <a:t>28</a:t>
            </a:fld>
            <a:endParaRPr lang="en-US"/>
          </a:p>
        </p:txBody>
      </p:sp>
    </p:spTree>
    <p:extLst>
      <p:ext uri="{BB962C8B-B14F-4D97-AF65-F5344CB8AC3E}">
        <p14:creationId xmlns:p14="http://schemas.microsoft.com/office/powerpoint/2010/main" val="360406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425560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327907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217479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214288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352205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347700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20077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177720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21874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180949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77440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7/8/2025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GB" smtClean="0"/>
              <a:t>‹#›</a:t>
            </a:fld>
            <a:endParaRPr lang="en-GB" dirty="0"/>
          </a:p>
        </p:txBody>
      </p:sp>
    </p:spTree>
    <p:extLst>
      <p:ext uri="{BB962C8B-B14F-4D97-AF65-F5344CB8AC3E}">
        <p14:creationId xmlns:p14="http://schemas.microsoft.com/office/powerpoint/2010/main" val="30707059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d.birkin@taverhamhigh.org"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mailto:s.derrick@taverhamhigh.org" TargetMode="External"/><Relationship Id="rId5" Type="http://schemas.openxmlformats.org/officeDocument/2006/relationships/hyperlink" Target="mailto:THSsenco@taverhamhigh.org" TargetMode="External"/><Relationship Id="rId4" Type="http://schemas.openxmlformats.org/officeDocument/2006/relationships/hyperlink" Target="mailto:t.gardiner@taverhamhig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9973" y="3972968"/>
            <a:ext cx="10108504" cy="2402780"/>
          </a:xfrm>
        </p:spPr>
        <p:txBody>
          <a:bodyPr anchor="ctr">
            <a:noAutofit/>
          </a:bodyPr>
          <a:lstStyle/>
          <a:p>
            <a:pPr algn="ctr"/>
            <a:r>
              <a:rPr lang="en-US" sz="8800" b="1" dirty="0">
                <a:solidFill>
                  <a:schemeClr val="accent5">
                    <a:lumMod val="50000"/>
                  </a:schemeClr>
                </a:solidFill>
                <a:latin typeface="+mn-lt"/>
              </a:rPr>
              <a:t>What to expect from Year 7</a:t>
            </a:r>
            <a:r>
              <a:rPr lang="en-US" sz="8800" b="1" dirty="0">
                <a:solidFill>
                  <a:schemeClr val="tx2"/>
                </a:solidFill>
                <a:latin typeface="+mn-lt"/>
              </a:rPr>
              <a:t> </a:t>
            </a:r>
          </a:p>
        </p:txBody>
      </p:sp>
      <p:pic>
        <p:nvPicPr>
          <p:cNvPr id="8" name="Picture 4" descr="Logo, company name&#10;&#10;Description automatically generated">
            <a:extLst>
              <a:ext uri="{FF2B5EF4-FFF2-40B4-BE49-F238E27FC236}">
                <a16:creationId xmlns:a16="http://schemas.microsoft.com/office/drawing/2014/main" id="{719B4D14-002D-0B8F-078D-AEA15D265CB9}"/>
              </a:ext>
            </a:extLst>
          </p:cNvPr>
          <p:cNvPicPr>
            <a:picLocks noChangeAspect="1"/>
          </p:cNvPicPr>
          <p:nvPr/>
        </p:nvPicPr>
        <p:blipFill>
          <a:blip r:embed="rId2"/>
          <a:stretch>
            <a:fillRect/>
          </a:stretch>
        </p:blipFill>
        <p:spPr>
          <a:xfrm>
            <a:off x="2881187" y="187890"/>
            <a:ext cx="5833081" cy="341960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748521" y="2617941"/>
            <a:ext cx="6204046" cy="3469708"/>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Logo, company name&#10;&#10;Description automatically generated">
            <a:extLst>
              <a:ext uri="{FF2B5EF4-FFF2-40B4-BE49-F238E27FC236}">
                <a16:creationId xmlns:a16="http://schemas.microsoft.com/office/drawing/2014/main" id="{406AA775-6614-7D8F-155B-6E4BD2407A23}"/>
              </a:ext>
            </a:extLst>
          </p:cNvPr>
          <p:cNvPicPr>
            <a:picLocks noChangeAspect="1"/>
          </p:cNvPicPr>
          <p:nvPr/>
        </p:nvPicPr>
        <p:blipFill>
          <a:blip r:embed="rId2"/>
          <a:stretch>
            <a:fillRect/>
          </a:stretch>
        </p:blipFill>
        <p:spPr>
          <a:xfrm>
            <a:off x="9161610" y="61955"/>
            <a:ext cx="2790957" cy="1643650"/>
          </a:xfrm>
          <a:prstGeom prst="rect">
            <a:avLst/>
          </a:prstGeom>
        </p:spPr>
      </p:pic>
      <p:sp>
        <p:nvSpPr>
          <p:cNvPr id="9" name="TextBox 8">
            <a:extLst>
              <a:ext uri="{FF2B5EF4-FFF2-40B4-BE49-F238E27FC236}">
                <a16:creationId xmlns:a16="http://schemas.microsoft.com/office/drawing/2014/main" id="{78EE8CE7-42D0-2A23-D5CD-D819CC472AE6}"/>
              </a:ext>
            </a:extLst>
          </p:cNvPr>
          <p:cNvSpPr txBox="1"/>
          <p:nvPr/>
        </p:nvSpPr>
        <p:spPr>
          <a:xfrm>
            <a:off x="5896096" y="2871179"/>
            <a:ext cx="5915948" cy="310854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chemeClr val="bg1"/>
                </a:solidFill>
                <a:latin typeface="Calibri"/>
                <a:ea typeface="Calibri"/>
                <a:cs typeface="Calibri"/>
              </a:rPr>
              <a:t>If students feel unwell during the day or need to take medication, they can visit the medical room.</a:t>
            </a:r>
            <a:endParaRPr lang="en-US" sz="2800" dirty="0">
              <a:solidFill>
                <a:schemeClr val="bg1"/>
              </a:solidFill>
              <a:latin typeface="Calibri"/>
              <a:ea typeface="Calibri"/>
              <a:cs typeface="Calibri"/>
            </a:endParaRPr>
          </a:p>
          <a:p>
            <a:pPr algn="ctr"/>
            <a:r>
              <a:rPr lang="en-GB" sz="2800" dirty="0">
                <a:solidFill>
                  <a:schemeClr val="bg1"/>
                </a:solidFill>
                <a:latin typeface="Calibri"/>
                <a:ea typeface="Calibri"/>
                <a:cs typeface="Calibri"/>
              </a:rPr>
              <a:t>They can come to the main reception at the front of school and ask to see one of our trained medical team where they will get the help they need.</a:t>
            </a:r>
            <a:endParaRPr lang="en-GB" sz="2800" dirty="0">
              <a:solidFill>
                <a:schemeClr val="bg1"/>
              </a:solidFill>
            </a:endParaRPr>
          </a:p>
        </p:txBody>
      </p:sp>
      <p:pic>
        <p:nvPicPr>
          <p:cNvPr id="2" name="Picture 4" descr="A person standing next to a door&#10;&#10;Description automatically generated">
            <a:extLst>
              <a:ext uri="{FF2B5EF4-FFF2-40B4-BE49-F238E27FC236}">
                <a16:creationId xmlns:a16="http://schemas.microsoft.com/office/drawing/2014/main" id="{A12779B1-8F15-B293-7578-D8956079C438}"/>
              </a:ext>
            </a:extLst>
          </p:cNvPr>
          <p:cNvPicPr>
            <a:picLocks noChangeAspect="1"/>
          </p:cNvPicPr>
          <p:nvPr/>
        </p:nvPicPr>
        <p:blipFill>
          <a:blip r:embed="rId3"/>
          <a:stretch>
            <a:fillRect/>
          </a:stretch>
        </p:blipFill>
        <p:spPr>
          <a:xfrm>
            <a:off x="487118" y="610010"/>
            <a:ext cx="3643745" cy="48583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a:extLst>
              <a:ext uri="{FF2B5EF4-FFF2-40B4-BE49-F238E27FC236}">
                <a16:creationId xmlns:a16="http://schemas.microsoft.com/office/drawing/2014/main" id="{7F18248B-AA35-A038-A61D-18F4DCA52723}"/>
              </a:ext>
            </a:extLst>
          </p:cNvPr>
          <p:cNvSpPr txBox="1"/>
          <p:nvPr/>
        </p:nvSpPr>
        <p:spPr>
          <a:xfrm>
            <a:off x="4267520" y="334221"/>
            <a:ext cx="598054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600" b="1" dirty="0">
                <a:solidFill>
                  <a:schemeClr val="accent5">
                    <a:lumMod val="50000"/>
                  </a:schemeClr>
                </a:solidFill>
              </a:rPr>
              <a:t>MEDICAL</a:t>
            </a:r>
          </a:p>
          <a:p>
            <a:r>
              <a:rPr lang="en-GB" sz="6600" b="1" dirty="0">
                <a:solidFill>
                  <a:schemeClr val="accent5">
                    <a:lumMod val="50000"/>
                  </a:schemeClr>
                </a:solidFill>
              </a:rPr>
              <a:t>ROOM</a:t>
            </a:r>
          </a:p>
        </p:txBody>
      </p:sp>
    </p:spTree>
    <p:extLst>
      <p:ext uri="{BB962C8B-B14F-4D97-AF65-F5344CB8AC3E}">
        <p14:creationId xmlns:p14="http://schemas.microsoft.com/office/powerpoint/2010/main" val="359229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extLst>
              <a:ext uri="{28A0092B-C50C-407E-A947-70E740481C1C}">
                <a14:useLocalDpi xmlns:a14="http://schemas.microsoft.com/office/drawing/2010/main" val="0"/>
              </a:ext>
            </a:extLst>
          </a:blip>
          <a:stretch>
            <a:fillRect/>
          </a:stretch>
        </p:blipFill>
        <p:spPr>
          <a:xfrm>
            <a:off x="653453" y="0"/>
            <a:ext cx="3134759" cy="1717548"/>
          </a:xfrm>
          <a:prstGeom prst="rect">
            <a:avLst/>
          </a:prstGeom>
        </p:spPr>
      </p:pic>
      <p:sp>
        <p:nvSpPr>
          <p:cNvPr id="5" name="object 5"/>
          <p:cNvSpPr txBox="1"/>
          <p:nvPr/>
        </p:nvSpPr>
        <p:spPr>
          <a:xfrm>
            <a:off x="350729" y="2091482"/>
            <a:ext cx="11217104" cy="4498026"/>
          </a:xfrm>
          <a:prstGeom prst="rect">
            <a:avLst/>
          </a:prstGeom>
          <a:ln w="12700">
            <a:solidFill>
              <a:schemeClr val="tx1"/>
            </a:solidFill>
          </a:ln>
        </p:spPr>
        <p:txBody>
          <a:bodyPr vert="horz" wrap="square" lIns="0" tIns="12065" rIns="0" bIns="0" rtlCol="0" anchor="t">
            <a:spAutoFit/>
          </a:bodyPr>
          <a:lstStyle/>
          <a:p>
            <a:pPr marL="12700">
              <a:lnSpc>
                <a:spcPct val="100000"/>
              </a:lnSpc>
              <a:spcBef>
                <a:spcPts val="95"/>
              </a:spcBef>
            </a:pPr>
            <a:r>
              <a:rPr sz="2000" b="1" spc="-10" dirty="0">
                <a:latin typeface="Calibri"/>
                <a:cs typeface="Calibri"/>
              </a:rPr>
              <a:t>First</a:t>
            </a:r>
            <a:r>
              <a:rPr sz="2000" b="1" spc="-35" dirty="0">
                <a:latin typeface="Calibri"/>
                <a:cs typeface="Calibri"/>
              </a:rPr>
              <a:t> </a:t>
            </a:r>
            <a:r>
              <a:rPr sz="2000" b="1" spc="-5" dirty="0">
                <a:latin typeface="Calibri"/>
                <a:cs typeface="Calibri"/>
              </a:rPr>
              <a:t>Aid</a:t>
            </a:r>
            <a:endParaRPr sz="2000" dirty="0">
              <a:latin typeface="Calibri"/>
              <a:cs typeface="Calibri"/>
            </a:endParaRPr>
          </a:p>
          <a:p>
            <a:pPr marL="12700" marR="5080"/>
            <a:r>
              <a:rPr sz="2000" spc="-5" dirty="0">
                <a:latin typeface="Calibri"/>
                <a:cs typeface="Calibri"/>
              </a:rPr>
              <a:t>If</a:t>
            </a:r>
            <a:r>
              <a:rPr sz="2000" spc="-10" dirty="0">
                <a:latin typeface="Calibri"/>
                <a:cs typeface="Calibri"/>
              </a:rPr>
              <a:t> </a:t>
            </a:r>
            <a:r>
              <a:rPr sz="2000" spc="-5" dirty="0">
                <a:latin typeface="Calibri"/>
                <a:cs typeface="Calibri"/>
              </a:rPr>
              <a:t>a</a:t>
            </a:r>
            <a:r>
              <a:rPr sz="2000" spc="5" dirty="0">
                <a:latin typeface="Calibri"/>
                <a:cs typeface="Calibri"/>
              </a:rPr>
              <a:t> </a:t>
            </a:r>
            <a:r>
              <a:rPr lang="en-GB" sz="2000" spc="-10" dirty="0">
                <a:latin typeface="Calibri"/>
                <a:cs typeface="Calibri"/>
              </a:rPr>
              <a:t>child is unwell or hurts themselves</a:t>
            </a:r>
            <a:r>
              <a:rPr sz="2000" spc="20" dirty="0">
                <a:latin typeface="Calibri"/>
                <a:cs typeface="Calibri"/>
              </a:rPr>
              <a:t> </a:t>
            </a:r>
            <a:r>
              <a:rPr sz="2000" spc="-10" dirty="0">
                <a:latin typeface="Calibri"/>
                <a:cs typeface="Calibri"/>
              </a:rPr>
              <a:t>they</a:t>
            </a:r>
            <a:r>
              <a:rPr sz="2000" spc="10" dirty="0">
                <a:latin typeface="Calibri"/>
                <a:cs typeface="Calibri"/>
              </a:rPr>
              <a:t> </a:t>
            </a:r>
            <a:r>
              <a:rPr sz="2000" spc="-5" dirty="0">
                <a:latin typeface="Calibri"/>
                <a:cs typeface="Calibri"/>
              </a:rPr>
              <a:t>should</a:t>
            </a:r>
            <a:r>
              <a:rPr sz="2000" spc="-10" dirty="0">
                <a:latin typeface="Calibri"/>
                <a:cs typeface="Calibri"/>
              </a:rPr>
              <a:t> go</a:t>
            </a:r>
            <a:r>
              <a:rPr sz="2000" spc="10" dirty="0">
                <a:latin typeface="Calibri"/>
                <a:cs typeface="Calibri"/>
              </a:rPr>
              <a:t> </a:t>
            </a:r>
            <a:r>
              <a:rPr sz="2000" spc="-10" dirty="0">
                <a:latin typeface="Calibri"/>
                <a:cs typeface="Calibri"/>
              </a:rPr>
              <a:t>to</a:t>
            </a:r>
            <a:r>
              <a:rPr sz="2000" spc="5" dirty="0">
                <a:latin typeface="Calibri"/>
                <a:cs typeface="Calibri"/>
              </a:rPr>
              <a:t> </a:t>
            </a:r>
            <a:r>
              <a:rPr sz="2000" dirty="0">
                <a:latin typeface="Calibri"/>
                <a:cs typeface="Calibri"/>
              </a:rPr>
              <a:t>reception</a:t>
            </a:r>
            <a:r>
              <a:rPr sz="2000" spc="-15" dirty="0">
                <a:latin typeface="Calibri"/>
                <a:cs typeface="Calibri"/>
              </a:rPr>
              <a:t> for</a:t>
            </a:r>
            <a:r>
              <a:rPr sz="2000" spc="15" dirty="0">
                <a:latin typeface="Calibri"/>
                <a:cs typeface="Calibri"/>
              </a:rPr>
              <a:t> </a:t>
            </a:r>
            <a:r>
              <a:rPr sz="2000" spc="-5" dirty="0">
                <a:latin typeface="Calibri"/>
                <a:cs typeface="Calibri"/>
              </a:rPr>
              <a:t>the</a:t>
            </a:r>
            <a:r>
              <a:rPr sz="2000" spc="15" dirty="0">
                <a:latin typeface="Calibri"/>
                <a:cs typeface="Calibri"/>
              </a:rPr>
              <a:t> </a:t>
            </a:r>
            <a:r>
              <a:rPr sz="2000" spc="-10" dirty="0">
                <a:latin typeface="Calibri"/>
                <a:cs typeface="Calibri"/>
              </a:rPr>
              <a:t>medical</a:t>
            </a:r>
            <a:r>
              <a:rPr sz="2000" spc="-5" dirty="0">
                <a:latin typeface="Calibri"/>
                <a:cs typeface="Calibri"/>
              </a:rPr>
              <a:t> </a:t>
            </a:r>
            <a:r>
              <a:rPr sz="2000" spc="-15" dirty="0">
                <a:latin typeface="Calibri"/>
                <a:cs typeface="Calibri"/>
              </a:rPr>
              <a:t>staff</a:t>
            </a:r>
            <a:r>
              <a:rPr sz="2000" spc="-20" dirty="0">
                <a:latin typeface="Calibri"/>
                <a:cs typeface="Calibri"/>
              </a:rPr>
              <a:t> </a:t>
            </a:r>
            <a:r>
              <a:rPr sz="2000" spc="-10" dirty="0">
                <a:latin typeface="Calibri"/>
                <a:cs typeface="Calibri"/>
              </a:rPr>
              <a:t>to</a:t>
            </a:r>
            <a:r>
              <a:rPr sz="2000" spc="10" dirty="0">
                <a:latin typeface="Calibri"/>
                <a:cs typeface="Calibri"/>
              </a:rPr>
              <a:t> </a:t>
            </a:r>
            <a:r>
              <a:rPr sz="2000" spc="-5" dirty="0">
                <a:latin typeface="Calibri"/>
                <a:cs typeface="Calibri"/>
              </a:rPr>
              <a:t>check</a:t>
            </a:r>
            <a:r>
              <a:rPr sz="2000" spc="10" dirty="0">
                <a:latin typeface="Calibri"/>
                <a:cs typeface="Calibri"/>
              </a:rPr>
              <a:t> </a:t>
            </a:r>
            <a:r>
              <a:rPr sz="2000" spc="-5" dirty="0">
                <a:latin typeface="Calibri"/>
                <a:cs typeface="Calibri"/>
              </a:rPr>
              <a:t>if</a:t>
            </a:r>
            <a:r>
              <a:rPr sz="2000" spc="5" dirty="0">
                <a:latin typeface="Calibri"/>
                <a:cs typeface="Calibri"/>
              </a:rPr>
              <a:t> </a:t>
            </a:r>
            <a:r>
              <a:rPr sz="2000" spc="-10" dirty="0">
                <a:latin typeface="Calibri"/>
                <a:cs typeface="Calibri"/>
              </a:rPr>
              <a:t>they</a:t>
            </a:r>
            <a:r>
              <a:rPr sz="2000" spc="10" dirty="0">
                <a:latin typeface="Calibri"/>
                <a:cs typeface="Calibri"/>
              </a:rPr>
              <a:t> </a:t>
            </a:r>
            <a:r>
              <a:rPr sz="2000" spc="-15" dirty="0">
                <a:latin typeface="Calibri"/>
                <a:cs typeface="Calibri"/>
              </a:rPr>
              <a:t>are</a:t>
            </a:r>
            <a:r>
              <a:rPr sz="2000" spc="10" dirty="0">
                <a:latin typeface="Calibri"/>
                <a:cs typeface="Calibri"/>
              </a:rPr>
              <a:t> </a:t>
            </a:r>
            <a:r>
              <a:rPr sz="2000" spc="-40" dirty="0">
                <a:latin typeface="Calibri"/>
                <a:cs typeface="Calibri"/>
              </a:rPr>
              <a:t>okay.</a:t>
            </a:r>
            <a:r>
              <a:rPr lang="en-GB" sz="2000" spc="-40" dirty="0">
                <a:latin typeface="Calibri"/>
                <a:cs typeface="Calibri"/>
              </a:rPr>
              <a:t> </a:t>
            </a:r>
            <a:r>
              <a:rPr lang="en-GB" sz="2000" spc="5" dirty="0">
                <a:latin typeface="Calibri"/>
                <a:cs typeface="Calibri"/>
              </a:rPr>
              <a:t> </a:t>
            </a:r>
            <a:r>
              <a:rPr sz="2000" spc="-10" dirty="0">
                <a:latin typeface="Calibri"/>
                <a:cs typeface="Calibri"/>
              </a:rPr>
              <a:t>One</a:t>
            </a:r>
            <a:r>
              <a:rPr sz="2000" spc="25" dirty="0">
                <a:latin typeface="Calibri"/>
                <a:cs typeface="Calibri"/>
              </a:rPr>
              <a:t> </a:t>
            </a:r>
            <a:r>
              <a:rPr sz="2000" spc="-5" dirty="0">
                <a:latin typeface="Calibri"/>
                <a:cs typeface="Calibri"/>
              </a:rPr>
              <a:t>of</a:t>
            </a:r>
            <a:r>
              <a:rPr sz="2000" dirty="0">
                <a:latin typeface="Calibri"/>
                <a:cs typeface="Calibri"/>
              </a:rPr>
              <a:t> </a:t>
            </a:r>
            <a:r>
              <a:rPr sz="2000" spc="-5" dirty="0">
                <a:latin typeface="Calibri"/>
                <a:cs typeface="Calibri"/>
              </a:rPr>
              <a:t>the</a:t>
            </a:r>
            <a:r>
              <a:rPr sz="2000" spc="10" dirty="0">
                <a:latin typeface="Calibri"/>
                <a:cs typeface="Calibri"/>
              </a:rPr>
              <a:t> </a:t>
            </a:r>
            <a:r>
              <a:rPr sz="2000" spc="-15" dirty="0">
                <a:latin typeface="Calibri"/>
                <a:cs typeface="Calibri"/>
              </a:rPr>
              <a:t>first</a:t>
            </a:r>
            <a:r>
              <a:rPr sz="2000" spc="-10" dirty="0">
                <a:latin typeface="Calibri"/>
                <a:cs typeface="Calibri"/>
              </a:rPr>
              <a:t> aiders</a:t>
            </a:r>
            <a:r>
              <a:rPr sz="2000" spc="5" dirty="0">
                <a:latin typeface="Calibri"/>
                <a:cs typeface="Calibri"/>
              </a:rPr>
              <a:t> </a:t>
            </a:r>
            <a:r>
              <a:rPr sz="2000" spc="-15" dirty="0">
                <a:latin typeface="Calibri"/>
                <a:cs typeface="Calibri"/>
              </a:rPr>
              <a:t>may</a:t>
            </a:r>
            <a:r>
              <a:rPr sz="2000" spc="5" dirty="0">
                <a:latin typeface="Calibri"/>
                <a:cs typeface="Calibri"/>
              </a:rPr>
              <a:t> </a:t>
            </a:r>
            <a:r>
              <a:rPr sz="2000" spc="-15" dirty="0">
                <a:latin typeface="Calibri"/>
                <a:cs typeface="Calibri"/>
              </a:rPr>
              <a:t>contact</a:t>
            </a:r>
            <a:r>
              <a:rPr sz="2000" spc="5" dirty="0">
                <a:latin typeface="Calibri"/>
                <a:cs typeface="Calibri"/>
              </a:rPr>
              <a:t> </a:t>
            </a:r>
            <a:r>
              <a:rPr sz="2000" spc="-10" dirty="0">
                <a:latin typeface="Calibri"/>
                <a:cs typeface="Calibri"/>
              </a:rPr>
              <a:t>parents/carers</a:t>
            </a:r>
            <a:r>
              <a:rPr sz="2000" spc="35" dirty="0">
                <a:latin typeface="Calibri"/>
                <a:cs typeface="Calibri"/>
              </a:rPr>
              <a:t> </a:t>
            </a:r>
            <a:r>
              <a:rPr sz="2000" spc="-5" dirty="0">
                <a:latin typeface="Calibri"/>
                <a:cs typeface="Calibri"/>
              </a:rPr>
              <a:t>if </a:t>
            </a:r>
            <a:r>
              <a:rPr sz="2000" spc="-10" dirty="0">
                <a:latin typeface="Calibri"/>
                <a:cs typeface="Calibri"/>
              </a:rPr>
              <a:t>they</a:t>
            </a:r>
            <a:r>
              <a:rPr sz="2000" spc="10" dirty="0">
                <a:latin typeface="Calibri"/>
                <a:cs typeface="Calibri"/>
              </a:rPr>
              <a:t> </a:t>
            </a:r>
            <a:r>
              <a:rPr sz="2000" spc="-15" dirty="0">
                <a:latin typeface="Calibri"/>
                <a:cs typeface="Calibri"/>
              </a:rPr>
              <a:t>feel</a:t>
            </a:r>
            <a:r>
              <a:rPr sz="2000" spc="5" dirty="0">
                <a:latin typeface="Calibri"/>
                <a:cs typeface="Calibri"/>
              </a:rPr>
              <a:t> </a:t>
            </a:r>
            <a:r>
              <a:rPr sz="2000" spc="-5" dirty="0">
                <a:latin typeface="Calibri"/>
                <a:cs typeface="Calibri"/>
              </a:rPr>
              <a:t>it</a:t>
            </a:r>
            <a:r>
              <a:rPr sz="2000" dirty="0">
                <a:latin typeface="Calibri"/>
                <a:cs typeface="Calibri"/>
              </a:rPr>
              <a:t> </a:t>
            </a:r>
            <a:r>
              <a:rPr sz="2000" spc="-5" dirty="0">
                <a:latin typeface="Calibri"/>
                <a:cs typeface="Calibri"/>
              </a:rPr>
              <a:t>is</a:t>
            </a:r>
            <a:r>
              <a:rPr sz="2000" dirty="0">
                <a:latin typeface="Calibri"/>
                <a:cs typeface="Calibri"/>
              </a:rPr>
              <a:t> </a:t>
            </a:r>
            <a:r>
              <a:rPr sz="2000" spc="-20" dirty="0">
                <a:latin typeface="Calibri"/>
                <a:cs typeface="Calibri"/>
              </a:rPr>
              <a:t>necessary.</a:t>
            </a:r>
            <a:r>
              <a:rPr lang="en-GB" sz="2000" spc="-20" dirty="0">
                <a:latin typeface="Calibri"/>
                <a:cs typeface="Calibri"/>
              </a:rPr>
              <a:t>  However, we are trying to develop their independence and resilience.</a:t>
            </a:r>
            <a:endParaRPr sz="2000" dirty="0">
              <a:latin typeface="Calibri"/>
              <a:cs typeface="Calibri"/>
            </a:endParaRPr>
          </a:p>
          <a:p>
            <a:pPr>
              <a:lnSpc>
                <a:spcPct val="100000"/>
              </a:lnSpc>
              <a:spcBef>
                <a:spcPts val="30"/>
              </a:spcBef>
            </a:pPr>
            <a:endParaRPr dirty="0">
              <a:latin typeface="Calibri"/>
              <a:cs typeface="Calibri"/>
            </a:endParaRPr>
          </a:p>
          <a:p>
            <a:pPr marL="3190240">
              <a:lnSpc>
                <a:spcPct val="100000"/>
              </a:lnSpc>
            </a:pPr>
            <a:r>
              <a:rPr sz="2000" b="1" spc="-10" dirty="0">
                <a:latin typeface="Calibri"/>
                <a:cs typeface="Calibri"/>
              </a:rPr>
              <a:t>Students</a:t>
            </a:r>
            <a:r>
              <a:rPr sz="2000" b="1" spc="35" dirty="0">
                <a:latin typeface="Calibri"/>
                <a:cs typeface="Calibri"/>
              </a:rPr>
              <a:t> </a:t>
            </a:r>
            <a:r>
              <a:rPr sz="2000" b="1" spc="-10" dirty="0">
                <a:latin typeface="Calibri"/>
                <a:cs typeface="Calibri"/>
              </a:rPr>
              <a:t>are</a:t>
            </a:r>
            <a:r>
              <a:rPr sz="2000" b="1" spc="-15" dirty="0">
                <a:latin typeface="Calibri"/>
                <a:cs typeface="Calibri"/>
              </a:rPr>
              <a:t> </a:t>
            </a:r>
            <a:r>
              <a:rPr sz="2000" b="1" spc="-5" dirty="0">
                <a:latin typeface="Calibri"/>
                <a:cs typeface="Calibri"/>
              </a:rPr>
              <a:t>not</a:t>
            </a:r>
            <a:r>
              <a:rPr sz="2000" b="1" spc="10" dirty="0">
                <a:latin typeface="Calibri"/>
                <a:cs typeface="Calibri"/>
              </a:rPr>
              <a:t> </a:t>
            </a:r>
            <a:r>
              <a:rPr sz="2000" b="1" spc="-10" dirty="0">
                <a:latin typeface="Calibri"/>
                <a:cs typeface="Calibri"/>
              </a:rPr>
              <a:t>to</a:t>
            </a:r>
            <a:r>
              <a:rPr sz="2000" b="1" spc="5" dirty="0">
                <a:latin typeface="Calibri"/>
                <a:cs typeface="Calibri"/>
              </a:rPr>
              <a:t> </a:t>
            </a:r>
            <a:r>
              <a:rPr sz="2000" b="1" spc="-10" dirty="0">
                <a:latin typeface="Calibri"/>
                <a:cs typeface="Calibri"/>
              </a:rPr>
              <a:t>contact</a:t>
            </a:r>
            <a:r>
              <a:rPr sz="2000" b="1" spc="5" dirty="0">
                <a:latin typeface="Calibri"/>
                <a:cs typeface="Calibri"/>
              </a:rPr>
              <a:t> </a:t>
            </a:r>
            <a:r>
              <a:rPr sz="2000" b="1" spc="-15" dirty="0">
                <a:latin typeface="Calibri"/>
                <a:cs typeface="Calibri"/>
              </a:rPr>
              <a:t>parents/carers</a:t>
            </a:r>
            <a:r>
              <a:rPr sz="2000" b="1" spc="30" dirty="0">
                <a:latin typeface="Calibri"/>
                <a:cs typeface="Calibri"/>
              </a:rPr>
              <a:t> </a:t>
            </a:r>
            <a:r>
              <a:rPr sz="2000" b="1" spc="-10" dirty="0">
                <a:latin typeface="Calibri"/>
                <a:cs typeface="Calibri"/>
              </a:rPr>
              <a:t>themselves</a:t>
            </a:r>
            <a:endParaRPr sz="2000" dirty="0">
              <a:latin typeface="Calibri"/>
              <a:cs typeface="Calibri"/>
            </a:endParaRPr>
          </a:p>
          <a:p>
            <a:pPr marL="12700">
              <a:lnSpc>
                <a:spcPct val="100000"/>
              </a:lnSpc>
            </a:pPr>
            <a:r>
              <a:rPr sz="2000" b="1" spc="-10" dirty="0">
                <a:latin typeface="Calibri"/>
                <a:cs typeface="Calibri"/>
              </a:rPr>
              <a:t>Illness</a:t>
            </a:r>
            <a:endParaRPr sz="2000" dirty="0">
              <a:latin typeface="Calibri"/>
              <a:cs typeface="Calibri"/>
            </a:endParaRPr>
          </a:p>
          <a:p>
            <a:pPr marL="12700" marR="84455"/>
            <a:r>
              <a:rPr lang="en-GB" sz="2000" spc="-5" dirty="0">
                <a:latin typeface="Calibri"/>
                <a:cs typeface="Calibri"/>
              </a:rPr>
              <a:t>There is clear evidence</a:t>
            </a:r>
            <a:r>
              <a:rPr sz="2000" spc="20" dirty="0">
                <a:latin typeface="Calibri"/>
                <a:cs typeface="Calibri"/>
              </a:rPr>
              <a:t> </a:t>
            </a:r>
            <a:r>
              <a:rPr sz="2000" spc="-10" dirty="0">
                <a:latin typeface="Calibri"/>
                <a:cs typeface="Calibri"/>
              </a:rPr>
              <a:t>that</a:t>
            </a:r>
            <a:r>
              <a:rPr sz="2000" spc="-15" dirty="0">
                <a:latin typeface="Calibri"/>
                <a:cs typeface="Calibri"/>
              </a:rPr>
              <a:t> </a:t>
            </a:r>
            <a:r>
              <a:rPr sz="2000" spc="-10" dirty="0">
                <a:latin typeface="Calibri"/>
                <a:cs typeface="Calibri"/>
              </a:rPr>
              <a:t>regular</a:t>
            </a:r>
            <a:r>
              <a:rPr sz="2000" spc="15" dirty="0">
                <a:latin typeface="Calibri"/>
                <a:cs typeface="Calibri"/>
              </a:rPr>
              <a:t> </a:t>
            </a:r>
            <a:r>
              <a:rPr sz="2000" spc="-10" dirty="0">
                <a:latin typeface="Calibri"/>
                <a:cs typeface="Calibri"/>
              </a:rPr>
              <a:t>attendance</a:t>
            </a:r>
            <a:r>
              <a:rPr sz="2000" spc="10" dirty="0">
                <a:latin typeface="Calibri"/>
                <a:cs typeface="Calibri"/>
              </a:rPr>
              <a:t> </a:t>
            </a:r>
            <a:r>
              <a:rPr sz="2000" spc="-5" dirty="0">
                <a:latin typeface="Calibri"/>
                <a:cs typeface="Calibri"/>
              </a:rPr>
              <a:t>and high</a:t>
            </a:r>
            <a:r>
              <a:rPr sz="2000" dirty="0">
                <a:latin typeface="Calibri"/>
                <a:cs typeface="Calibri"/>
              </a:rPr>
              <a:t> </a:t>
            </a:r>
            <a:r>
              <a:rPr sz="2000" spc="-10" dirty="0">
                <a:latin typeface="Calibri"/>
                <a:cs typeface="Calibri"/>
              </a:rPr>
              <a:t>achievement</a:t>
            </a:r>
            <a:r>
              <a:rPr sz="2000" spc="25" dirty="0">
                <a:latin typeface="Calibri"/>
                <a:cs typeface="Calibri"/>
              </a:rPr>
              <a:t> </a:t>
            </a:r>
            <a:r>
              <a:rPr sz="2000" spc="-15" dirty="0">
                <a:latin typeface="Calibri"/>
                <a:cs typeface="Calibri"/>
              </a:rPr>
              <a:t>are</a:t>
            </a:r>
            <a:r>
              <a:rPr sz="2000" spc="15" dirty="0">
                <a:latin typeface="Calibri"/>
                <a:cs typeface="Calibri"/>
              </a:rPr>
              <a:t> </a:t>
            </a:r>
            <a:r>
              <a:rPr sz="2000" spc="-15" dirty="0">
                <a:latin typeface="Calibri"/>
                <a:cs typeface="Calibri"/>
              </a:rPr>
              <a:t>linked.</a:t>
            </a:r>
            <a:r>
              <a:rPr sz="2000" spc="-10" dirty="0">
                <a:latin typeface="Calibri"/>
                <a:cs typeface="Calibri"/>
              </a:rPr>
              <a:t> </a:t>
            </a:r>
            <a:r>
              <a:rPr sz="2000" spc="-30" dirty="0">
                <a:latin typeface="Calibri"/>
                <a:cs typeface="Calibri"/>
              </a:rPr>
              <a:t>However,</a:t>
            </a:r>
            <a:r>
              <a:rPr sz="2000" spc="60" dirty="0">
                <a:latin typeface="Calibri"/>
                <a:cs typeface="Calibri"/>
              </a:rPr>
              <a:t> </a:t>
            </a:r>
            <a:r>
              <a:rPr sz="2000" spc="-15" dirty="0">
                <a:latin typeface="Calibri"/>
                <a:cs typeface="Calibri"/>
              </a:rPr>
              <a:t>there</a:t>
            </a:r>
            <a:r>
              <a:rPr sz="2000" spc="45" dirty="0">
                <a:latin typeface="Calibri"/>
                <a:cs typeface="Calibri"/>
              </a:rPr>
              <a:t> </a:t>
            </a:r>
            <a:r>
              <a:rPr sz="2000" spc="-15" dirty="0">
                <a:latin typeface="Calibri"/>
                <a:cs typeface="Calibri"/>
              </a:rPr>
              <a:t>may</a:t>
            </a:r>
            <a:r>
              <a:rPr sz="2000" spc="10" dirty="0">
                <a:latin typeface="Calibri"/>
                <a:cs typeface="Calibri"/>
              </a:rPr>
              <a:t> </a:t>
            </a:r>
            <a:r>
              <a:rPr sz="2000" spc="-10" dirty="0">
                <a:latin typeface="Calibri"/>
                <a:cs typeface="Calibri"/>
              </a:rPr>
              <a:t>well</a:t>
            </a:r>
            <a:r>
              <a:rPr sz="2000" spc="15" dirty="0">
                <a:latin typeface="Calibri"/>
                <a:cs typeface="Calibri"/>
              </a:rPr>
              <a:t> </a:t>
            </a:r>
            <a:r>
              <a:rPr sz="2000" spc="-5" dirty="0">
                <a:latin typeface="Calibri"/>
                <a:cs typeface="Calibri"/>
              </a:rPr>
              <a:t>be</a:t>
            </a:r>
            <a:r>
              <a:rPr sz="2000" spc="5" dirty="0">
                <a:latin typeface="Calibri"/>
                <a:cs typeface="Calibri"/>
              </a:rPr>
              <a:t> </a:t>
            </a:r>
            <a:r>
              <a:rPr sz="2000" spc="-5" dirty="0">
                <a:latin typeface="Calibri"/>
                <a:cs typeface="Calibri"/>
              </a:rPr>
              <a:t>times</a:t>
            </a:r>
            <a:r>
              <a:rPr sz="2000" spc="15" dirty="0">
                <a:latin typeface="Calibri"/>
                <a:cs typeface="Calibri"/>
              </a:rPr>
              <a:t> </a:t>
            </a:r>
            <a:r>
              <a:rPr sz="2000" spc="-5" dirty="0">
                <a:latin typeface="Calibri"/>
                <a:cs typeface="Calibri"/>
              </a:rPr>
              <a:t>when</a:t>
            </a:r>
            <a:r>
              <a:rPr sz="2000" spc="20" dirty="0">
                <a:latin typeface="Calibri"/>
                <a:cs typeface="Calibri"/>
              </a:rPr>
              <a:t> </a:t>
            </a:r>
            <a:r>
              <a:rPr sz="2000" spc="-15" dirty="0">
                <a:latin typeface="Calibri"/>
                <a:cs typeface="Calibri"/>
              </a:rPr>
              <a:t>your</a:t>
            </a:r>
            <a:r>
              <a:rPr sz="2000" spc="25" dirty="0">
                <a:latin typeface="Calibri"/>
                <a:cs typeface="Calibri"/>
              </a:rPr>
              <a:t> </a:t>
            </a:r>
            <a:r>
              <a:rPr sz="2000" spc="-5" dirty="0">
                <a:latin typeface="Calibri"/>
                <a:cs typeface="Calibri"/>
              </a:rPr>
              <a:t>child</a:t>
            </a:r>
            <a:r>
              <a:rPr sz="2000" dirty="0">
                <a:latin typeface="Calibri"/>
                <a:cs typeface="Calibri"/>
              </a:rPr>
              <a:t> </a:t>
            </a:r>
            <a:r>
              <a:rPr sz="2000" spc="-5" dirty="0">
                <a:latin typeface="Calibri"/>
                <a:cs typeface="Calibri"/>
              </a:rPr>
              <a:t>is </a:t>
            </a:r>
            <a:r>
              <a:rPr sz="2000" spc="-10" dirty="0">
                <a:latin typeface="Calibri"/>
                <a:cs typeface="Calibri"/>
              </a:rPr>
              <a:t>too</a:t>
            </a:r>
            <a:r>
              <a:rPr sz="2000" spc="95" dirty="0">
                <a:latin typeface="Calibri"/>
                <a:cs typeface="Calibri"/>
              </a:rPr>
              <a:t> </a:t>
            </a:r>
            <a:r>
              <a:rPr sz="2000" spc="-10" dirty="0">
                <a:latin typeface="Calibri"/>
                <a:cs typeface="Calibri"/>
              </a:rPr>
              <a:t>unwell</a:t>
            </a:r>
            <a:r>
              <a:rPr lang="en-US" sz="2000" spc="-10" dirty="0">
                <a:latin typeface="Calibri"/>
                <a:cs typeface="Calibri"/>
              </a:rPr>
              <a:t> </a:t>
            </a:r>
            <a:r>
              <a:rPr sz="2000" spc="-345" dirty="0">
                <a:latin typeface="Calibri"/>
                <a:cs typeface="Calibri"/>
              </a:rPr>
              <a:t> </a:t>
            </a:r>
            <a:r>
              <a:rPr sz="2000" spc="-10" dirty="0">
                <a:latin typeface="Calibri"/>
                <a:cs typeface="Calibri"/>
              </a:rPr>
              <a:t>to</a:t>
            </a:r>
            <a:r>
              <a:rPr sz="2000" spc="10" dirty="0">
                <a:latin typeface="Calibri"/>
                <a:cs typeface="Calibri"/>
              </a:rPr>
              <a:t> </a:t>
            </a:r>
            <a:r>
              <a:rPr sz="2000" spc="-10" dirty="0">
                <a:latin typeface="Calibri"/>
                <a:cs typeface="Calibri"/>
              </a:rPr>
              <a:t>attend.</a:t>
            </a:r>
            <a:r>
              <a:rPr lang="en-US" sz="2000" spc="-15" dirty="0">
                <a:latin typeface="Calibri"/>
                <a:cs typeface="Calibri"/>
              </a:rPr>
              <a:t> </a:t>
            </a:r>
            <a:r>
              <a:rPr lang="en-GB" sz="2000" spc="-15" dirty="0">
                <a:latin typeface="Calibri"/>
                <a:cs typeface="Calibri"/>
              </a:rPr>
              <a:t> </a:t>
            </a:r>
            <a:r>
              <a:rPr sz="2000" spc="-5" dirty="0">
                <a:latin typeface="Calibri"/>
                <a:cs typeface="Calibri"/>
              </a:rPr>
              <a:t>If</a:t>
            </a:r>
            <a:r>
              <a:rPr sz="2000" spc="-10" dirty="0">
                <a:latin typeface="Calibri"/>
                <a:cs typeface="Calibri"/>
              </a:rPr>
              <a:t> </a:t>
            </a:r>
            <a:r>
              <a:rPr sz="2000" spc="-15" dirty="0">
                <a:latin typeface="Calibri"/>
                <a:cs typeface="Calibri"/>
              </a:rPr>
              <a:t>your</a:t>
            </a:r>
            <a:r>
              <a:rPr sz="2000" spc="30" dirty="0">
                <a:latin typeface="Calibri"/>
                <a:cs typeface="Calibri"/>
              </a:rPr>
              <a:t> </a:t>
            </a:r>
            <a:r>
              <a:rPr sz="2000" spc="-5" dirty="0">
                <a:latin typeface="Calibri"/>
                <a:cs typeface="Calibri"/>
              </a:rPr>
              <a:t>child</a:t>
            </a:r>
            <a:r>
              <a:rPr sz="2000" spc="-20" dirty="0">
                <a:latin typeface="Calibri"/>
                <a:cs typeface="Calibri"/>
              </a:rPr>
              <a:t> </a:t>
            </a:r>
            <a:r>
              <a:rPr sz="2000" spc="-5" dirty="0">
                <a:latin typeface="Calibri"/>
                <a:cs typeface="Calibri"/>
              </a:rPr>
              <a:t>is</a:t>
            </a:r>
            <a:r>
              <a:rPr sz="2000" spc="5" dirty="0">
                <a:latin typeface="Calibri"/>
                <a:cs typeface="Calibri"/>
              </a:rPr>
              <a:t> </a:t>
            </a:r>
            <a:r>
              <a:rPr sz="2000" spc="-10" dirty="0">
                <a:latin typeface="Calibri"/>
                <a:cs typeface="Calibri"/>
              </a:rPr>
              <a:t>unwell</a:t>
            </a:r>
            <a:r>
              <a:rPr sz="2000" spc="-5" dirty="0">
                <a:latin typeface="Calibri"/>
                <a:cs typeface="Calibri"/>
              </a:rPr>
              <a:t> and</a:t>
            </a:r>
            <a:r>
              <a:rPr sz="2000" dirty="0">
                <a:latin typeface="Calibri"/>
                <a:cs typeface="Calibri"/>
              </a:rPr>
              <a:t> </a:t>
            </a:r>
            <a:r>
              <a:rPr sz="2000" spc="-20" dirty="0">
                <a:latin typeface="Calibri"/>
                <a:cs typeface="Calibri"/>
              </a:rPr>
              <a:t>therefore</a:t>
            </a:r>
            <a:r>
              <a:rPr sz="2000" spc="45" dirty="0">
                <a:latin typeface="Calibri"/>
                <a:cs typeface="Calibri"/>
              </a:rPr>
              <a:t> </a:t>
            </a:r>
            <a:r>
              <a:rPr sz="2000" spc="-5" dirty="0">
                <a:latin typeface="Calibri"/>
                <a:cs typeface="Calibri"/>
              </a:rPr>
              <a:t>unable</a:t>
            </a:r>
            <a:r>
              <a:rPr sz="2000" spc="-15" dirty="0">
                <a:latin typeface="Calibri"/>
                <a:cs typeface="Calibri"/>
              </a:rPr>
              <a:t> </a:t>
            </a:r>
            <a:r>
              <a:rPr sz="2000" spc="-10" dirty="0">
                <a:latin typeface="Calibri"/>
                <a:cs typeface="Calibri"/>
              </a:rPr>
              <a:t>to</a:t>
            </a:r>
            <a:r>
              <a:rPr sz="2000" spc="15" dirty="0">
                <a:latin typeface="Calibri"/>
                <a:cs typeface="Calibri"/>
              </a:rPr>
              <a:t> </a:t>
            </a:r>
            <a:r>
              <a:rPr sz="2000" spc="-10" dirty="0">
                <a:latin typeface="Calibri"/>
                <a:cs typeface="Calibri"/>
              </a:rPr>
              <a:t>attend school,</a:t>
            </a:r>
            <a:r>
              <a:rPr sz="2000" spc="10" dirty="0">
                <a:latin typeface="Calibri"/>
                <a:cs typeface="Calibri"/>
              </a:rPr>
              <a:t> </a:t>
            </a:r>
            <a:r>
              <a:rPr sz="2000" spc="-5" dirty="0">
                <a:latin typeface="Calibri"/>
                <a:cs typeface="Calibri"/>
              </a:rPr>
              <a:t>it</a:t>
            </a:r>
            <a:r>
              <a:rPr sz="2000" spc="-10" dirty="0">
                <a:latin typeface="Calibri"/>
                <a:cs typeface="Calibri"/>
              </a:rPr>
              <a:t> </a:t>
            </a:r>
            <a:r>
              <a:rPr sz="2000" spc="-5" dirty="0">
                <a:latin typeface="Calibri"/>
                <a:cs typeface="Calibri"/>
              </a:rPr>
              <a:t>is</a:t>
            </a:r>
            <a:r>
              <a:rPr sz="2000" dirty="0">
                <a:latin typeface="Calibri"/>
                <a:cs typeface="Calibri"/>
              </a:rPr>
              <a:t> </a:t>
            </a:r>
            <a:r>
              <a:rPr sz="2000" spc="-5" dirty="0">
                <a:latin typeface="Calibri"/>
                <a:cs typeface="Calibri"/>
              </a:rPr>
              <a:t>essential </a:t>
            </a:r>
            <a:r>
              <a:rPr sz="2000" spc="-10" dirty="0">
                <a:latin typeface="Calibri"/>
                <a:cs typeface="Calibri"/>
              </a:rPr>
              <a:t>to</a:t>
            </a:r>
            <a:r>
              <a:rPr sz="2000" spc="5" dirty="0">
                <a:latin typeface="Calibri"/>
                <a:cs typeface="Calibri"/>
              </a:rPr>
              <a:t> </a:t>
            </a:r>
            <a:r>
              <a:rPr sz="2000" spc="-5" dirty="0">
                <a:latin typeface="Calibri"/>
                <a:cs typeface="Calibri"/>
              </a:rPr>
              <a:t>telephone</a:t>
            </a:r>
            <a:r>
              <a:rPr sz="2000" spc="15" dirty="0">
                <a:latin typeface="Calibri"/>
                <a:cs typeface="Calibri"/>
              </a:rPr>
              <a:t> </a:t>
            </a:r>
            <a:r>
              <a:rPr sz="2000" spc="-5" dirty="0">
                <a:latin typeface="Calibri"/>
                <a:cs typeface="Calibri"/>
              </a:rPr>
              <a:t>the</a:t>
            </a:r>
            <a:r>
              <a:rPr sz="2000" spc="10" dirty="0">
                <a:latin typeface="Calibri"/>
                <a:cs typeface="Calibri"/>
              </a:rPr>
              <a:t> </a:t>
            </a:r>
            <a:r>
              <a:rPr sz="2000" spc="-10" dirty="0">
                <a:latin typeface="Calibri"/>
                <a:cs typeface="Calibri"/>
              </a:rPr>
              <a:t>school</a:t>
            </a:r>
            <a:r>
              <a:rPr sz="2000" spc="10" dirty="0">
                <a:latin typeface="Calibri"/>
                <a:cs typeface="Calibri"/>
              </a:rPr>
              <a:t> </a:t>
            </a:r>
            <a:r>
              <a:rPr sz="2000" spc="-5" dirty="0">
                <a:latin typeface="Calibri"/>
                <a:cs typeface="Calibri"/>
              </a:rPr>
              <a:t>on</a:t>
            </a:r>
            <a:r>
              <a:rPr sz="2000" spc="10" dirty="0">
                <a:latin typeface="Calibri"/>
                <a:cs typeface="Calibri"/>
              </a:rPr>
              <a:t> </a:t>
            </a:r>
            <a:r>
              <a:rPr lang="en-GB" sz="2000" spc="-5" dirty="0">
                <a:latin typeface="Calibri"/>
                <a:cs typeface="Calibri"/>
              </a:rPr>
              <a:t>every</a:t>
            </a:r>
            <a:r>
              <a:rPr lang="en-GB" sz="2000" spc="15" dirty="0">
                <a:latin typeface="Calibri"/>
                <a:cs typeface="Calibri"/>
              </a:rPr>
              <a:t> </a:t>
            </a:r>
            <a:r>
              <a:rPr sz="2000" spc="-15" dirty="0">
                <a:latin typeface="Calibri"/>
                <a:cs typeface="Calibri"/>
              </a:rPr>
              <a:t>day</a:t>
            </a:r>
            <a:r>
              <a:rPr sz="2000" spc="-5" dirty="0">
                <a:latin typeface="Calibri"/>
                <a:cs typeface="Calibri"/>
              </a:rPr>
              <a:t> of</a:t>
            </a:r>
            <a:r>
              <a:rPr sz="2000" spc="20" dirty="0">
                <a:latin typeface="Calibri"/>
                <a:cs typeface="Calibri"/>
              </a:rPr>
              <a:t> </a:t>
            </a:r>
            <a:r>
              <a:rPr sz="2000" spc="-10" dirty="0">
                <a:latin typeface="Calibri"/>
                <a:cs typeface="Calibri"/>
              </a:rPr>
              <a:t>absence,</a:t>
            </a:r>
            <a:r>
              <a:rPr sz="2000" spc="15" dirty="0">
                <a:latin typeface="Calibri"/>
                <a:cs typeface="Calibri"/>
              </a:rPr>
              <a:t> </a:t>
            </a:r>
            <a:r>
              <a:rPr sz="2000" spc="-15" dirty="0">
                <a:latin typeface="Calibri"/>
                <a:cs typeface="Calibri"/>
              </a:rPr>
              <a:t>preferably</a:t>
            </a:r>
            <a:r>
              <a:rPr sz="2000" spc="20" dirty="0">
                <a:latin typeface="Calibri"/>
                <a:cs typeface="Calibri"/>
              </a:rPr>
              <a:t> </a:t>
            </a:r>
            <a:r>
              <a:rPr sz="2000" spc="-10" dirty="0">
                <a:latin typeface="Calibri"/>
                <a:cs typeface="Calibri"/>
              </a:rPr>
              <a:t>by</a:t>
            </a:r>
            <a:r>
              <a:rPr sz="2000" spc="15" dirty="0">
                <a:latin typeface="Calibri"/>
                <a:cs typeface="Calibri"/>
              </a:rPr>
              <a:t> </a:t>
            </a:r>
            <a:r>
              <a:rPr lang="en-US" sz="2000" spc="-5" dirty="0">
                <a:latin typeface="Calibri"/>
                <a:cs typeface="Calibri"/>
              </a:rPr>
              <a:t>8:30am</a:t>
            </a:r>
            <a:r>
              <a:rPr sz="2000" spc="-5" dirty="0">
                <a:latin typeface="Calibri"/>
                <a:cs typeface="Calibri"/>
              </a:rPr>
              <a:t>.</a:t>
            </a:r>
            <a:r>
              <a:rPr sz="2000" spc="10" dirty="0">
                <a:latin typeface="Calibri"/>
                <a:cs typeface="Calibri"/>
              </a:rPr>
              <a:t> </a:t>
            </a:r>
            <a:r>
              <a:rPr sz="2000" spc="-5" dirty="0">
                <a:latin typeface="Calibri"/>
                <a:cs typeface="Calibri"/>
              </a:rPr>
              <a:t>Please</a:t>
            </a:r>
            <a:r>
              <a:rPr sz="2000" spc="5" dirty="0">
                <a:latin typeface="Calibri"/>
                <a:cs typeface="Calibri"/>
              </a:rPr>
              <a:t> </a:t>
            </a:r>
            <a:r>
              <a:rPr sz="2000" spc="-10" dirty="0">
                <a:latin typeface="Calibri"/>
                <a:cs typeface="Calibri"/>
              </a:rPr>
              <a:t>leave</a:t>
            </a:r>
            <a:r>
              <a:rPr sz="2000" spc="10" dirty="0">
                <a:latin typeface="Calibri"/>
                <a:cs typeface="Calibri"/>
              </a:rPr>
              <a:t> </a:t>
            </a:r>
            <a:r>
              <a:rPr sz="2000" spc="-5" dirty="0">
                <a:latin typeface="Calibri"/>
                <a:cs typeface="Calibri"/>
              </a:rPr>
              <a:t>a</a:t>
            </a:r>
            <a:r>
              <a:rPr sz="2000" spc="5" dirty="0">
                <a:latin typeface="Calibri"/>
                <a:cs typeface="Calibri"/>
              </a:rPr>
              <a:t> </a:t>
            </a:r>
            <a:r>
              <a:rPr sz="2000" spc="-10" dirty="0">
                <a:latin typeface="Calibri"/>
                <a:cs typeface="Calibri"/>
              </a:rPr>
              <a:t>message</a:t>
            </a:r>
            <a:r>
              <a:rPr sz="2000" spc="10" dirty="0">
                <a:latin typeface="Calibri"/>
                <a:cs typeface="Calibri"/>
              </a:rPr>
              <a:t> </a:t>
            </a:r>
            <a:r>
              <a:rPr sz="2000" spc="-5" dirty="0">
                <a:latin typeface="Calibri"/>
                <a:cs typeface="Calibri"/>
              </a:rPr>
              <a:t>on</a:t>
            </a:r>
            <a:r>
              <a:rPr sz="2000" spc="10" dirty="0">
                <a:latin typeface="Calibri"/>
                <a:cs typeface="Calibri"/>
              </a:rPr>
              <a:t> </a:t>
            </a:r>
            <a:r>
              <a:rPr sz="2000" spc="-10" dirty="0">
                <a:latin typeface="Calibri"/>
                <a:cs typeface="Calibri"/>
              </a:rPr>
              <a:t>our</a:t>
            </a:r>
            <a:r>
              <a:rPr sz="2000" spc="10" dirty="0">
                <a:latin typeface="Calibri"/>
                <a:cs typeface="Calibri"/>
              </a:rPr>
              <a:t> </a:t>
            </a:r>
            <a:r>
              <a:rPr sz="2000" spc="-10" dirty="0">
                <a:latin typeface="Calibri"/>
                <a:cs typeface="Calibri"/>
              </a:rPr>
              <a:t>dedicated</a:t>
            </a:r>
            <a:r>
              <a:rPr sz="2000" spc="-5" dirty="0">
                <a:latin typeface="Calibri"/>
                <a:cs typeface="Calibri"/>
              </a:rPr>
              <a:t> </a:t>
            </a:r>
            <a:r>
              <a:rPr sz="2000" spc="-10" dirty="0">
                <a:latin typeface="Calibri"/>
                <a:cs typeface="Calibri"/>
              </a:rPr>
              <a:t>absence</a:t>
            </a:r>
            <a:r>
              <a:rPr sz="2000" spc="5" dirty="0">
                <a:latin typeface="Calibri"/>
                <a:cs typeface="Calibri"/>
              </a:rPr>
              <a:t> </a:t>
            </a:r>
            <a:r>
              <a:rPr sz="2000" spc="-5" dirty="0">
                <a:latin typeface="Calibri"/>
                <a:cs typeface="Calibri"/>
              </a:rPr>
              <a:t>line: </a:t>
            </a:r>
            <a:r>
              <a:rPr sz="2000" spc="-10" dirty="0">
                <a:latin typeface="Calibri"/>
                <a:cs typeface="Calibri"/>
              </a:rPr>
              <a:t>01603</a:t>
            </a:r>
            <a:r>
              <a:rPr sz="2000" spc="50" dirty="0">
                <a:latin typeface="Calibri"/>
                <a:cs typeface="Calibri"/>
              </a:rPr>
              <a:t> </a:t>
            </a:r>
            <a:r>
              <a:rPr sz="2000" spc="-10" dirty="0">
                <a:latin typeface="Calibri"/>
                <a:cs typeface="Calibri"/>
              </a:rPr>
              <a:t>860505</a:t>
            </a:r>
            <a:r>
              <a:rPr sz="2000" spc="50" dirty="0">
                <a:latin typeface="Calibri"/>
                <a:cs typeface="Calibri"/>
              </a:rPr>
              <a:t> </a:t>
            </a:r>
            <a:r>
              <a:rPr sz="2000" spc="-10" dirty="0">
                <a:latin typeface="Calibri"/>
                <a:cs typeface="Calibri"/>
              </a:rPr>
              <a:t>option</a:t>
            </a:r>
            <a:r>
              <a:rPr sz="2000" spc="60" dirty="0">
                <a:latin typeface="Calibri"/>
                <a:cs typeface="Calibri"/>
              </a:rPr>
              <a:t> </a:t>
            </a:r>
            <a:r>
              <a:rPr sz="2000" spc="-5" dirty="0">
                <a:latin typeface="Calibri"/>
                <a:cs typeface="Calibri"/>
              </a:rPr>
              <a:t>1.</a:t>
            </a:r>
            <a:endParaRPr sz="2000" dirty="0">
              <a:latin typeface="Calibri"/>
              <a:cs typeface="Calibri"/>
            </a:endParaRPr>
          </a:p>
          <a:p>
            <a:pPr>
              <a:lnSpc>
                <a:spcPct val="100000"/>
              </a:lnSpc>
              <a:spcBef>
                <a:spcPts val="30"/>
              </a:spcBef>
            </a:pPr>
            <a:endParaRPr dirty="0">
              <a:latin typeface="Calibri"/>
              <a:cs typeface="Calibri"/>
            </a:endParaRPr>
          </a:p>
          <a:p>
            <a:pPr marL="12700" marR="207645">
              <a:lnSpc>
                <a:spcPct val="100000"/>
              </a:lnSpc>
            </a:pPr>
            <a:r>
              <a:rPr sz="2000" spc="-15" dirty="0">
                <a:latin typeface="Calibri"/>
                <a:cs typeface="Calibri"/>
              </a:rPr>
              <a:t>For</a:t>
            </a:r>
            <a:r>
              <a:rPr sz="2000" spc="30" dirty="0">
                <a:latin typeface="Calibri"/>
                <a:cs typeface="Calibri"/>
              </a:rPr>
              <a:t> </a:t>
            </a:r>
            <a:r>
              <a:rPr sz="2000" spc="-10" dirty="0">
                <a:latin typeface="Calibri"/>
                <a:cs typeface="Calibri"/>
              </a:rPr>
              <a:t>absences</a:t>
            </a:r>
            <a:r>
              <a:rPr sz="2000" spc="15" dirty="0">
                <a:latin typeface="Calibri"/>
                <a:cs typeface="Calibri"/>
              </a:rPr>
              <a:t> </a:t>
            </a:r>
            <a:r>
              <a:rPr sz="2000" spc="-5" dirty="0">
                <a:latin typeface="Calibri"/>
                <a:cs typeface="Calibri"/>
              </a:rPr>
              <a:t>of</a:t>
            </a:r>
            <a:r>
              <a:rPr sz="2000" spc="20" dirty="0">
                <a:latin typeface="Calibri"/>
                <a:cs typeface="Calibri"/>
              </a:rPr>
              <a:t> </a:t>
            </a:r>
            <a:r>
              <a:rPr sz="2000" spc="-15" dirty="0">
                <a:latin typeface="Calibri"/>
                <a:cs typeface="Calibri"/>
              </a:rPr>
              <a:t>more</a:t>
            </a:r>
            <a:r>
              <a:rPr sz="2000" spc="35" dirty="0">
                <a:latin typeface="Calibri"/>
                <a:cs typeface="Calibri"/>
              </a:rPr>
              <a:t> </a:t>
            </a:r>
            <a:r>
              <a:rPr sz="2000" spc="-5" dirty="0">
                <a:latin typeface="Calibri"/>
                <a:cs typeface="Calibri"/>
              </a:rPr>
              <a:t>than </a:t>
            </a:r>
            <a:r>
              <a:rPr sz="2000" spc="-10" dirty="0">
                <a:latin typeface="Calibri"/>
                <a:cs typeface="Calibri"/>
              </a:rPr>
              <a:t>one</a:t>
            </a:r>
            <a:r>
              <a:rPr sz="2000" spc="15" dirty="0">
                <a:latin typeface="Calibri"/>
                <a:cs typeface="Calibri"/>
              </a:rPr>
              <a:t> </a:t>
            </a:r>
            <a:r>
              <a:rPr sz="2000" spc="-40" dirty="0">
                <a:latin typeface="Calibri"/>
                <a:cs typeface="Calibri"/>
              </a:rPr>
              <a:t>day,</a:t>
            </a:r>
            <a:r>
              <a:rPr sz="2000" spc="5" dirty="0">
                <a:latin typeface="Calibri"/>
                <a:cs typeface="Calibri"/>
              </a:rPr>
              <a:t> </a:t>
            </a:r>
            <a:r>
              <a:rPr sz="2000" spc="-15" dirty="0">
                <a:latin typeface="Calibri"/>
                <a:cs typeface="Calibri"/>
              </a:rPr>
              <a:t>parents/carers</a:t>
            </a:r>
            <a:r>
              <a:rPr sz="2000" spc="30" dirty="0">
                <a:latin typeface="Calibri"/>
                <a:cs typeface="Calibri"/>
              </a:rPr>
              <a:t> </a:t>
            </a:r>
            <a:r>
              <a:rPr sz="2000" spc="-15" dirty="0">
                <a:latin typeface="Calibri"/>
                <a:cs typeface="Calibri"/>
              </a:rPr>
              <a:t>are</a:t>
            </a:r>
            <a:r>
              <a:rPr sz="2000" spc="25" dirty="0">
                <a:latin typeface="Calibri"/>
                <a:cs typeface="Calibri"/>
              </a:rPr>
              <a:t> </a:t>
            </a:r>
            <a:r>
              <a:rPr sz="2000" spc="-15" dirty="0">
                <a:latin typeface="Calibri"/>
                <a:cs typeface="Calibri"/>
              </a:rPr>
              <a:t>asked</a:t>
            </a:r>
            <a:r>
              <a:rPr sz="2000" spc="10" dirty="0">
                <a:latin typeface="Calibri"/>
                <a:cs typeface="Calibri"/>
              </a:rPr>
              <a:t> </a:t>
            </a:r>
            <a:r>
              <a:rPr sz="2000" spc="-10" dirty="0">
                <a:latin typeface="Calibri"/>
                <a:cs typeface="Calibri"/>
              </a:rPr>
              <a:t>to</a:t>
            </a:r>
            <a:r>
              <a:rPr sz="2000" spc="10" dirty="0">
                <a:latin typeface="Calibri"/>
                <a:cs typeface="Calibri"/>
              </a:rPr>
              <a:t> </a:t>
            </a:r>
            <a:r>
              <a:rPr sz="2000" spc="-10" dirty="0">
                <a:latin typeface="Calibri"/>
                <a:cs typeface="Calibri"/>
              </a:rPr>
              <a:t>send</a:t>
            </a:r>
            <a:r>
              <a:rPr sz="2000" spc="5" dirty="0">
                <a:latin typeface="Calibri"/>
                <a:cs typeface="Calibri"/>
              </a:rPr>
              <a:t> </a:t>
            </a:r>
            <a:r>
              <a:rPr sz="2000" spc="-5" dirty="0">
                <a:latin typeface="Calibri"/>
                <a:cs typeface="Calibri"/>
              </a:rPr>
              <a:t>an</a:t>
            </a:r>
            <a:r>
              <a:rPr sz="2000" spc="10" dirty="0">
                <a:latin typeface="Calibri"/>
                <a:cs typeface="Calibri"/>
              </a:rPr>
              <a:t> </a:t>
            </a:r>
            <a:r>
              <a:rPr sz="2000" spc="-10" dirty="0">
                <a:latin typeface="Calibri"/>
                <a:cs typeface="Calibri"/>
              </a:rPr>
              <a:t>absence</a:t>
            </a:r>
            <a:r>
              <a:rPr sz="2000" spc="5" dirty="0">
                <a:latin typeface="Calibri"/>
                <a:cs typeface="Calibri"/>
              </a:rPr>
              <a:t> </a:t>
            </a:r>
            <a:r>
              <a:rPr sz="2000" spc="-10" dirty="0">
                <a:latin typeface="Calibri"/>
                <a:cs typeface="Calibri"/>
              </a:rPr>
              <a:t>note</a:t>
            </a:r>
            <a:r>
              <a:rPr sz="2000" spc="15" dirty="0">
                <a:latin typeface="Calibri"/>
                <a:cs typeface="Calibri"/>
              </a:rPr>
              <a:t> </a:t>
            </a:r>
            <a:r>
              <a:rPr sz="2000" spc="-5" dirty="0">
                <a:latin typeface="Calibri"/>
                <a:cs typeface="Calibri"/>
              </a:rPr>
              <a:t>with</a:t>
            </a:r>
            <a:r>
              <a:rPr sz="2000" spc="5" dirty="0">
                <a:latin typeface="Calibri"/>
                <a:cs typeface="Calibri"/>
              </a:rPr>
              <a:t> </a:t>
            </a:r>
            <a:r>
              <a:rPr sz="2000" spc="-5" dirty="0">
                <a:latin typeface="Calibri"/>
                <a:cs typeface="Calibri"/>
              </a:rPr>
              <a:t>their</a:t>
            </a:r>
            <a:r>
              <a:rPr sz="2000" dirty="0">
                <a:latin typeface="Calibri"/>
                <a:cs typeface="Calibri"/>
              </a:rPr>
              <a:t> </a:t>
            </a:r>
            <a:r>
              <a:rPr sz="2000" spc="-5" dirty="0">
                <a:latin typeface="Calibri"/>
                <a:cs typeface="Calibri"/>
              </a:rPr>
              <a:t>child,</a:t>
            </a:r>
            <a:r>
              <a:rPr sz="2000" spc="-10" dirty="0">
                <a:latin typeface="Calibri"/>
                <a:cs typeface="Calibri"/>
              </a:rPr>
              <a:t> even</a:t>
            </a:r>
            <a:r>
              <a:rPr sz="2000" spc="30" dirty="0">
                <a:latin typeface="Calibri"/>
                <a:cs typeface="Calibri"/>
              </a:rPr>
              <a:t> </a:t>
            </a:r>
            <a:r>
              <a:rPr sz="2000" spc="-5" dirty="0">
                <a:latin typeface="Calibri"/>
                <a:cs typeface="Calibri"/>
              </a:rPr>
              <a:t>if</a:t>
            </a:r>
            <a:r>
              <a:rPr sz="2000" spc="-10" dirty="0">
                <a:latin typeface="Calibri"/>
                <a:cs typeface="Calibri"/>
              </a:rPr>
              <a:t> </a:t>
            </a:r>
            <a:r>
              <a:rPr sz="2000" spc="-5" dirty="0">
                <a:latin typeface="Calibri"/>
                <a:cs typeface="Calibri"/>
              </a:rPr>
              <a:t>a</a:t>
            </a:r>
            <a:r>
              <a:rPr sz="2000" spc="5" dirty="0">
                <a:latin typeface="Calibri"/>
                <a:cs typeface="Calibri"/>
              </a:rPr>
              <a:t> </a:t>
            </a:r>
            <a:r>
              <a:rPr sz="2000" spc="-5" dirty="0">
                <a:latin typeface="Calibri"/>
                <a:cs typeface="Calibri"/>
              </a:rPr>
              <a:t>telephone</a:t>
            </a:r>
            <a:r>
              <a:rPr sz="2000" spc="15" dirty="0">
                <a:latin typeface="Calibri"/>
                <a:cs typeface="Calibri"/>
              </a:rPr>
              <a:t> </a:t>
            </a:r>
            <a:r>
              <a:rPr sz="2000" spc="-5" dirty="0">
                <a:latin typeface="Calibri"/>
                <a:cs typeface="Calibri"/>
              </a:rPr>
              <a:t>call</a:t>
            </a:r>
            <a:r>
              <a:rPr sz="2000" spc="-15" dirty="0">
                <a:latin typeface="Calibri"/>
                <a:cs typeface="Calibri"/>
              </a:rPr>
              <a:t> </a:t>
            </a:r>
            <a:r>
              <a:rPr sz="2000" spc="-5" dirty="0">
                <a:latin typeface="Calibri"/>
                <a:cs typeface="Calibri"/>
              </a:rPr>
              <a:t>has </a:t>
            </a:r>
            <a:r>
              <a:rPr sz="2000" spc="-345" dirty="0">
                <a:latin typeface="Calibri"/>
                <a:cs typeface="Calibri"/>
              </a:rPr>
              <a:t> </a:t>
            </a:r>
            <a:r>
              <a:rPr sz="2000" spc="-10" dirty="0">
                <a:latin typeface="Calibri"/>
                <a:cs typeface="Calibri"/>
              </a:rPr>
              <a:t>already</a:t>
            </a:r>
            <a:r>
              <a:rPr sz="2000" dirty="0">
                <a:latin typeface="Calibri"/>
                <a:cs typeface="Calibri"/>
              </a:rPr>
              <a:t> </a:t>
            </a:r>
            <a:r>
              <a:rPr sz="2000" spc="-10" dirty="0">
                <a:latin typeface="Calibri"/>
                <a:cs typeface="Calibri"/>
              </a:rPr>
              <a:t>been</a:t>
            </a:r>
            <a:r>
              <a:rPr sz="2000" spc="15" dirty="0">
                <a:latin typeface="Calibri"/>
                <a:cs typeface="Calibri"/>
              </a:rPr>
              <a:t> </a:t>
            </a:r>
            <a:r>
              <a:rPr sz="2000" spc="-5" dirty="0">
                <a:latin typeface="Calibri"/>
                <a:cs typeface="Calibri"/>
              </a:rPr>
              <a:t>made.</a:t>
            </a:r>
            <a:endParaRPr sz="2000" dirty="0">
              <a:latin typeface="Calibri"/>
              <a:cs typeface="Calibri"/>
            </a:endParaRPr>
          </a:p>
          <a:p>
            <a:pPr>
              <a:lnSpc>
                <a:spcPct val="100000"/>
              </a:lnSpc>
              <a:spcBef>
                <a:spcPts val="25"/>
              </a:spcBef>
            </a:pPr>
            <a:endParaRPr sz="1550" dirty="0">
              <a:latin typeface="Calibri"/>
              <a:cs typeface="Calibri"/>
            </a:endParaRPr>
          </a:p>
        </p:txBody>
      </p:sp>
      <p:sp>
        <p:nvSpPr>
          <p:cNvPr id="8" name="TextBox 7">
            <a:extLst>
              <a:ext uri="{FF2B5EF4-FFF2-40B4-BE49-F238E27FC236}">
                <a16:creationId xmlns:a16="http://schemas.microsoft.com/office/drawing/2014/main" id="{03049651-3B93-5654-0D04-DD106A6DE773}"/>
              </a:ext>
            </a:extLst>
          </p:cNvPr>
          <p:cNvSpPr txBox="1"/>
          <p:nvPr/>
        </p:nvSpPr>
        <p:spPr>
          <a:xfrm>
            <a:off x="4556852" y="609552"/>
            <a:ext cx="874123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600" b="1" dirty="0">
                <a:solidFill>
                  <a:schemeClr val="accent5">
                    <a:lumMod val="50000"/>
                  </a:schemeClr>
                </a:solidFill>
              </a:rPr>
              <a:t>FIRST AID</a:t>
            </a:r>
            <a:endParaRPr lang="en-US" dirty="0"/>
          </a:p>
        </p:txBody>
      </p:sp>
    </p:spTree>
    <p:extLst>
      <p:ext uri="{BB962C8B-B14F-4D97-AF65-F5344CB8AC3E}">
        <p14:creationId xmlns:p14="http://schemas.microsoft.com/office/powerpoint/2010/main" val="80500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630936" y="2660904"/>
            <a:ext cx="11080900" cy="3547872"/>
          </a:xfrm>
          <a:prstGeom prst="rect">
            <a:avLst/>
          </a:prstGeom>
        </p:spPr>
        <p:txBody>
          <a:bodyPr vert="horz" lIns="91440" tIns="45720" rIns="91440" bIns="45720" rtlCol="0" anchor="t">
            <a:normAutofit lnSpcReduction="10000"/>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GB" sz="2800" dirty="0">
                <a:cs typeface="Calibri"/>
              </a:rPr>
              <a:t>Students may worry about finding their way around school, but I promise, it is not as confusing as it may seem.  In a couple of weeks, everyone will know it like the back of their hand!</a:t>
            </a:r>
          </a:p>
          <a:p>
            <a:pPr marL="285750" indent="-285750">
              <a:buFont typeface="Arial" panose="020B0604020202020204" pitchFamily="34" charset="0"/>
              <a:buChar char="•"/>
            </a:pPr>
            <a:endParaRPr lang="en-US" sz="2800" dirty="0">
              <a:cs typeface="Calibri"/>
            </a:endParaRPr>
          </a:p>
          <a:p>
            <a:pPr marL="285750" indent="-285750">
              <a:buFont typeface="Arial" panose="020B0604020202020204" pitchFamily="34" charset="0"/>
              <a:buChar char="•"/>
            </a:pPr>
            <a:r>
              <a:rPr lang="en-GB" sz="2800" dirty="0">
                <a:cs typeface="Calibri"/>
              </a:rPr>
              <a:t>Lessons are organised in certain blocks or buildings and there are only 5 of them.</a:t>
            </a:r>
          </a:p>
          <a:p>
            <a:pPr marL="285750" indent="-285750">
              <a:buFont typeface="Arial" panose="020B0604020202020204" pitchFamily="34" charset="0"/>
              <a:buChar char="•"/>
            </a:pPr>
            <a:endParaRPr lang="en-GB" sz="2800" dirty="0">
              <a:cs typeface="Calibri"/>
            </a:endParaRPr>
          </a:p>
          <a:p>
            <a:pPr marL="285750" indent="-285750">
              <a:buFont typeface="Arial" panose="020B0604020202020204" pitchFamily="34" charset="0"/>
              <a:buChar char="•"/>
            </a:pPr>
            <a:r>
              <a:rPr lang="en-GB" sz="2800" dirty="0">
                <a:cs typeface="Calibri"/>
              </a:rPr>
              <a:t>If you are ever unsure of where to go, just ask.  Anyone will be happy to help!</a:t>
            </a:r>
          </a:p>
          <a:p>
            <a:pPr indent="-228600">
              <a:lnSpc>
                <a:spcPct val="110000"/>
              </a:lnSpc>
              <a:spcAft>
                <a:spcPts val="600"/>
              </a:spcAft>
              <a:buFont typeface="Arial" panose="020B0604020202020204" pitchFamily="34" charset="0"/>
              <a:buChar char="•"/>
            </a:pPr>
            <a:endParaRPr lang="en-US" sz="1700" dirty="0"/>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8988897" y="80405"/>
            <a:ext cx="2957308" cy="1808889"/>
          </a:xfrm>
          <a:prstGeom prst="rect">
            <a:avLst/>
          </a:prstGeom>
        </p:spPr>
      </p:pic>
      <p:sp>
        <p:nvSpPr>
          <p:cNvPr id="5" name="TextBox 4">
            <a:extLst>
              <a:ext uri="{FF2B5EF4-FFF2-40B4-BE49-F238E27FC236}">
                <a16:creationId xmlns:a16="http://schemas.microsoft.com/office/drawing/2014/main" id="{898ACE8D-368D-EF36-542A-ED123C35E99C}"/>
              </a:ext>
            </a:extLst>
          </p:cNvPr>
          <p:cNvSpPr txBox="1"/>
          <p:nvPr/>
        </p:nvSpPr>
        <p:spPr>
          <a:xfrm>
            <a:off x="630936" y="336107"/>
            <a:ext cx="81557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chemeClr val="accent5">
                    <a:lumMod val="50000"/>
                  </a:schemeClr>
                </a:solidFill>
              </a:rPr>
              <a:t>GETTING</a:t>
            </a:r>
            <a:r>
              <a:rPr lang="en-US" sz="6000" b="1" dirty="0">
                <a:solidFill>
                  <a:schemeClr val="accent5">
                    <a:lumMod val="50000"/>
                  </a:schemeClr>
                </a:solidFill>
              </a:rPr>
              <a:t> </a:t>
            </a:r>
            <a:r>
              <a:rPr lang="en-GB" sz="6000" b="1" dirty="0">
                <a:solidFill>
                  <a:schemeClr val="accent5">
                    <a:lumMod val="50000"/>
                  </a:schemeClr>
                </a:solidFill>
              </a:rPr>
              <a:t>AROUND SCHOOL</a:t>
            </a:r>
          </a:p>
        </p:txBody>
      </p:sp>
    </p:spTree>
    <p:extLst>
      <p:ext uri="{BB962C8B-B14F-4D97-AF65-F5344CB8AC3E}">
        <p14:creationId xmlns:p14="http://schemas.microsoft.com/office/powerpoint/2010/main" val="81119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68458" y="2679986"/>
            <a:ext cx="5712794" cy="4045906"/>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a:off x="6089965" y="1843499"/>
            <a:ext cx="2402382" cy="1760883"/>
          </a:xfrm>
          <a:prstGeom prst="wedgeEllipseCallout">
            <a:avLst>
              <a:gd name="adj1" fmla="val 57377"/>
              <a:gd name="adj2" fmla="val 13014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 name="Picture 4" descr="Logo, company name&#10;&#10;Description automatically generated">
            <a:extLst>
              <a:ext uri="{FF2B5EF4-FFF2-40B4-BE49-F238E27FC236}">
                <a16:creationId xmlns:a16="http://schemas.microsoft.com/office/drawing/2014/main" id="{B20E89B4-7D64-115D-8825-D5F24F559282}"/>
              </a:ext>
            </a:extLst>
          </p:cNvPr>
          <p:cNvPicPr>
            <a:picLocks noChangeAspect="1"/>
          </p:cNvPicPr>
          <p:nvPr/>
        </p:nvPicPr>
        <p:blipFill>
          <a:blip r:embed="rId2"/>
          <a:stretch>
            <a:fillRect/>
          </a:stretch>
        </p:blipFill>
        <p:spPr>
          <a:xfrm>
            <a:off x="5535652" y="152232"/>
            <a:ext cx="2560920" cy="1485500"/>
          </a:xfrm>
          <a:prstGeom prst="rect">
            <a:avLst/>
          </a:prstGeom>
        </p:spPr>
      </p:pic>
      <p:pic>
        <p:nvPicPr>
          <p:cNvPr id="6" name="Picture 10" descr="A picture containing sky, outdoor, empty&#10;&#10;Description automatically generated">
            <a:extLst>
              <a:ext uri="{FF2B5EF4-FFF2-40B4-BE49-F238E27FC236}">
                <a16:creationId xmlns:a16="http://schemas.microsoft.com/office/drawing/2014/main" id="{61A5AA44-F392-249A-DAC5-C65470342497}"/>
              </a:ext>
            </a:extLst>
          </p:cNvPr>
          <p:cNvPicPr>
            <a:picLocks noChangeAspect="1"/>
          </p:cNvPicPr>
          <p:nvPr/>
        </p:nvPicPr>
        <p:blipFill>
          <a:blip r:embed="rId3"/>
          <a:stretch>
            <a:fillRect/>
          </a:stretch>
        </p:blipFill>
        <p:spPr>
          <a:xfrm>
            <a:off x="8763958" y="116354"/>
            <a:ext cx="3295051" cy="2027894"/>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1">
            <a:extLst>
              <a:ext uri="{FF2B5EF4-FFF2-40B4-BE49-F238E27FC236}">
                <a16:creationId xmlns:a16="http://schemas.microsoft.com/office/drawing/2014/main" id="{B93A72E8-8C23-2167-D3E4-BB17AD58A0D2}"/>
              </a:ext>
            </a:extLst>
          </p:cNvPr>
          <p:cNvSpPr>
            <a:spLocks noGrp="1"/>
          </p:cNvSpPr>
          <p:nvPr/>
        </p:nvSpPr>
        <p:spPr>
          <a:xfrm>
            <a:off x="567905" y="2865408"/>
            <a:ext cx="5113901" cy="2896758"/>
          </a:xfrm>
          <a:prstGeom prst="rect">
            <a:avLst/>
          </a:prstGeom>
        </p:spPr>
        <p:txBody>
          <a:bodyPr wrap="square" lIns="0" tIns="0" rIns="0" bIns="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dirty="0">
                <a:solidFill>
                  <a:srgbClr val="FFFFFF"/>
                </a:solidFill>
                <a:latin typeface="Calibri Light"/>
                <a:ea typeface="Calibri Light"/>
                <a:cs typeface="Calibri Light"/>
              </a:rPr>
              <a:t>On their first day in September, students will not use the main entrance but will come into the Sports Hall instead.</a:t>
            </a:r>
          </a:p>
          <a:p>
            <a:r>
              <a:rPr lang="en-GB" sz="2400" dirty="0">
                <a:solidFill>
                  <a:srgbClr val="FFFFFF"/>
                </a:solidFill>
                <a:latin typeface="Calibri Light"/>
                <a:ea typeface="Calibri Light"/>
                <a:cs typeface="Calibri Light"/>
              </a:rPr>
              <a:t>Here they will meet their Form Tutor and will be taken to their Form Rooms to continue the transition.</a:t>
            </a:r>
          </a:p>
          <a:p>
            <a:r>
              <a:rPr lang="en-GB" sz="2400" dirty="0">
                <a:solidFill>
                  <a:srgbClr val="FFFFFF"/>
                </a:solidFill>
                <a:latin typeface="Calibri Light"/>
                <a:ea typeface="Calibri Light"/>
                <a:cs typeface="Calibri Light"/>
              </a:rPr>
              <a:t>They will be given a chance to get to know other members of their form, find key places in the school and partake in some introductory activities.</a:t>
            </a:r>
          </a:p>
        </p:txBody>
      </p:sp>
      <p:pic>
        <p:nvPicPr>
          <p:cNvPr id="10" name="Picture 10">
            <a:extLst>
              <a:ext uri="{FF2B5EF4-FFF2-40B4-BE49-F238E27FC236}">
                <a16:creationId xmlns:a16="http://schemas.microsoft.com/office/drawing/2014/main" id="{2C22BA0D-0DE8-83EC-0E84-639C65C14316}"/>
              </a:ext>
            </a:extLst>
          </p:cNvPr>
          <p:cNvPicPr>
            <a:picLocks noChangeAspect="1"/>
          </p:cNvPicPr>
          <p:nvPr/>
        </p:nvPicPr>
        <p:blipFill>
          <a:blip r:embed="rId4"/>
          <a:stretch>
            <a:fillRect/>
          </a:stretch>
        </p:blipFill>
        <p:spPr>
          <a:xfrm>
            <a:off x="8821192" y="2287215"/>
            <a:ext cx="3303917" cy="212065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1" descr="A picture containing indoor, floor, ceiling&#10;&#10;Description automatically generated">
            <a:extLst>
              <a:ext uri="{FF2B5EF4-FFF2-40B4-BE49-F238E27FC236}">
                <a16:creationId xmlns:a16="http://schemas.microsoft.com/office/drawing/2014/main" id="{CCE407F5-16F1-B3B1-6DE7-D009827C7ADB}"/>
              </a:ext>
            </a:extLst>
          </p:cNvPr>
          <p:cNvPicPr>
            <a:picLocks noChangeAspect="1"/>
          </p:cNvPicPr>
          <p:nvPr/>
        </p:nvPicPr>
        <p:blipFill>
          <a:blip r:embed="rId5"/>
          <a:stretch>
            <a:fillRect/>
          </a:stretch>
        </p:blipFill>
        <p:spPr>
          <a:xfrm>
            <a:off x="8764439" y="4550840"/>
            <a:ext cx="3303916" cy="208390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8A02C1C2-B076-1229-56EE-A587F9F3D61D}"/>
              </a:ext>
            </a:extLst>
          </p:cNvPr>
          <p:cNvSpPr txBox="1"/>
          <p:nvPr/>
        </p:nvSpPr>
        <p:spPr>
          <a:xfrm rot="20400000">
            <a:off x="5715424" y="2297691"/>
            <a:ext cx="2899729"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Rockwell"/>
              </a:rPr>
              <a:t>Only Y11 and 12</a:t>
            </a:r>
            <a:endParaRPr lang="en-US" dirty="0">
              <a:solidFill>
                <a:schemeClr val="bg1"/>
              </a:solidFill>
              <a:latin typeface="The Hand"/>
            </a:endParaRPr>
          </a:p>
          <a:p>
            <a:pPr algn="ctr"/>
            <a:r>
              <a:rPr lang="en-US" sz="2000" dirty="0">
                <a:solidFill>
                  <a:schemeClr val="bg1"/>
                </a:solidFill>
                <a:latin typeface="Rockwell"/>
              </a:rPr>
              <a:t>Will be in!</a:t>
            </a:r>
          </a:p>
        </p:txBody>
      </p:sp>
      <p:sp>
        <p:nvSpPr>
          <p:cNvPr id="7" name="TextBox 6">
            <a:extLst>
              <a:ext uri="{FF2B5EF4-FFF2-40B4-BE49-F238E27FC236}">
                <a16:creationId xmlns:a16="http://schemas.microsoft.com/office/drawing/2014/main" id="{6A7B5954-FBDB-F5D1-4B7B-83B56B903F50}"/>
              </a:ext>
            </a:extLst>
          </p:cNvPr>
          <p:cNvSpPr txBox="1"/>
          <p:nvPr/>
        </p:nvSpPr>
        <p:spPr>
          <a:xfrm>
            <a:off x="338203" y="422450"/>
            <a:ext cx="632560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b="1" dirty="0">
                <a:solidFill>
                  <a:schemeClr val="accent5">
                    <a:lumMod val="50000"/>
                  </a:schemeClr>
                </a:solidFill>
              </a:rPr>
              <a:t>FIRST DAY</a:t>
            </a:r>
          </a:p>
        </p:txBody>
      </p:sp>
    </p:spTree>
    <p:extLst>
      <p:ext uri="{BB962C8B-B14F-4D97-AF65-F5344CB8AC3E}">
        <p14:creationId xmlns:p14="http://schemas.microsoft.com/office/powerpoint/2010/main" val="148180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AFEFFF2-6ECB-B2CF-005C-44F9F43ED4C8}"/>
              </a:ext>
            </a:extLst>
          </p:cNvPr>
          <p:cNvGraphicFramePr>
            <a:graphicFrameLocks noGrp="1"/>
          </p:cNvGraphicFramePr>
          <p:nvPr>
            <p:extLst>
              <p:ext uri="{D42A27DB-BD31-4B8C-83A1-F6EECF244321}">
                <p14:modId xmlns:p14="http://schemas.microsoft.com/office/powerpoint/2010/main" val="990937460"/>
              </p:ext>
            </p:extLst>
          </p:nvPr>
        </p:nvGraphicFramePr>
        <p:xfrm>
          <a:off x="5607169" y="603849"/>
          <a:ext cx="6361263" cy="5817824"/>
        </p:xfrm>
        <a:graphic>
          <a:graphicData uri="http://schemas.openxmlformats.org/drawingml/2006/table">
            <a:tbl>
              <a:tblPr firstRow="1" bandRow="1">
                <a:tableStyleId>{5C22544A-7EE6-4342-B048-85BDC9FD1C3A}</a:tableStyleId>
              </a:tblPr>
              <a:tblGrid>
                <a:gridCol w="848168">
                  <a:extLst>
                    <a:ext uri="{9D8B030D-6E8A-4147-A177-3AD203B41FA5}">
                      <a16:colId xmlns:a16="http://schemas.microsoft.com/office/drawing/2014/main" val="3013506815"/>
                    </a:ext>
                  </a:extLst>
                </a:gridCol>
                <a:gridCol w="1850549">
                  <a:extLst>
                    <a:ext uri="{9D8B030D-6E8A-4147-A177-3AD203B41FA5}">
                      <a16:colId xmlns:a16="http://schemas.microsoft.com/office/drawing/2014/main" val="1623503413"/>
                    </a:ext>
                  </a:extLst>
                </a:gridCol>
                <a:gridCol w="3662546">
                  <a:extLst>
                    <a:ext uri="{9D8B030D-6E8A-4147-A177-3AD203B41FA5}">
                      <a16:colId xmlns:a16="http://schemas.microsoft.com/office/drawing/2014/main" val="1290744235"/>
                    </a:ext>
                  </a:extLst>
                </a:gridCol>
              </a:tblGrid>
              <a:tr h="409706">
                <a:tc>
                  <a:txBody>
                    <a:bodyPr/>
                    <a:lstStyle/>
                    <a:p>
                      <a:pPr fontAlgn="base"/>
                      <a:r>
                        <a:rPr lang="en-US" sz="2000" dirty="0">
                          <a:solidFill>
                            <a:schemeClr val="accent5">
                              <a:lumMod val="50000"/>
                            </a:schemeClr>
                          </a:solidFill>
                          <a:effectLst/>
                          <a:latin typeface="Rockwell"/>
                        </a:rPr>
                        <a:t>08:25​</a:t>
                      </a:r>
                      <a:endParaRPr lang="en-US" sz="2000">
                        <a:solidFill>
                          <a:schemeClr val="accent5">
                            <a:lumMod val="50000"/>
                          </a:schemeClr>
                        </a:solidFill>
                        <a:effectLst/>
                        <a:latin typeface="Rockwell"/>
                      </a:endParaRPr>
                    </a:p>
                  </a:txBody>
                  <a:tcPr>
                    <a:noFill/>
                  </a:tcPr>
                </a:tc>
                <a:tc>
                  <a:txBody>
                    <a:bodyPr/>
                    <a:lstStyle/>
                    <a:p>
                      <a:pPr fontAlgn="base"/>
                      <a:r>
                        <a:rPr lang="en-US" sz="2000" dirty="0">
                          <a:solidFill>
                            <a:schemeClr val="accent5">
                              <a:lumMod val="50000"/>
                            </a:schemeClr>
                          </a:solidFill>
                          <a:effectLst/>
                          <a:latin typeface="Rockwell"/>
                        </a:rPr>
                        <a:t>- 08:30​</a:t>
                      </a:r>
                      <a:endParaRPr lang="en-US" sz="2000">
                        <a:solidFill>
                          <a:schemeClr val="accent5">
                            <a:lumMod val="50000"/>
                          </a:schemeClr>
                        </a:solidFill>
                        <a:effectLst/>
                        <a:latin typeface="Rockwell"/>
                      </a:endParaRPr>
                    </a:p>
                  </a:txBody>
                  <a:tcPr>
                    <a:noFill/>
                  </a:tcPr>
                </a:tc>
                <a:tc>
                  <a:txBody>
                    <a:bodyPr/>
                    <a:lstStyle/>
                    <a:p>
                      <a:pPr fontAlgn="base"/>
                      <a:r>
                        <a:rPr lang="en-US" sz="2000" dirty="0">
                          <a:solidFill>
                            <a:schemeClr val="accent5">
                              <a:lumMod val="50000"/>
                            </a:schemeClr>
                          </a:solidFill>
                          <a:effectLst/>
                          <a:latin typeface="Rockwell"/>
                        </a:rPr>
                        <a:t>Movement time​</a:t>
                      </a:r>
                      <a:endParaRPr lang="en-US" sz="2000">
                        <a:solidFill>
                          <a:schemeClr val="accent5">
                            <a:lumMod val="50000"/>
                          </a:schemeClr>
                        </a:solidFill>
                        <a:effectLst/>
                        <a:latin typeface="Rockwell"/>
                      </a:endParaRPr>
                    </a:p>
                  </a:txBody>
                  <a:tcPr>
                    <a:noFill/>
                  </a:tcPr>
                </a:tc>
                <a:extLst>
                  <a:ext uri="{0D108BD9-81ED-4DB2-BD59-A6C34878D82A}">
                    <a16:rowId xmlns:a16="http://schemas.microsoft.com/office/drawing/2014/main" val="2018011239"/>
                  </a:ext>
                </a:extLst>
              </a:tr>
              <a:tr h="600902">
                <a:tc>
                  <a:txBody>
                    <a:bodyPr/>
                    <a:lstStyle/>
                    <a:p>
                      <a:pPr fontAlgn="base"/>
                      <a:r>
                        <a:rPr lang="en-US" sz="2000" dirty="0">
                          <a:solidFill>
                            <a:schemeClr val="accent5">
                              <a:lumMod val="50000"/>
                            </a:schemeClr>
                          </a:solidFill>
                          <a:effectLst/>
                          <a:latin typeface="Rockwell"/>
                        </a:rPr>
                        <a:t>08:30​</a:t>
                      </a:r>
                    </a:p>
                  </a:txBody>
                  <a:tcPr>
                    <a:noFill/>
                  </a:tcPr>
                </a:tc>
                <a:tc>
                  <a:txBody>
                    <a:bodyPr/>
                    <a:lstStyle/>
                    <a:p>
                      <a:pPr fontAlgn="base"/>
                      <a:r>
                        <a:rPr lang="en-US" sz="2000" dirty="0">
                          <a:solidFill>
                            <a:schemeClr val="accent5">
                              <a:lumMod val="50000"/>
                            </a:schemeClr>
                          </a:solidFill>
                          <a:effectLst/>
                          <a:latin typeface="Rockwell"/>
                        </a:rPr>
                        <a:t>- 09:35​</a:t>
                      </a:r>
                    </a:p>
                  </a:txBody>
                  <a:tcPr>
                    <a:noFill/>
                  </a:tcPr>
                </a:tc>
                <a:tc>
                  <a:txBody>
                    <a:bodyPr/>
                    <a:lstStyle/>
                    <a:p>
                      <a:pPr fontAlgn="base"/>
                      <a:r>
                        <a:rPr lang="en-GB" sz="2000" dirty="0">
                          <a:solidFill>
                            <a:schemeClr val="accent5">
                              <a:lumMod val="50000"/>
                            </a:schemeClr>
                          </a:solidFill>
                          <a:effectLst/>
                          <a:latin typeface="Rockwell"/>
                        </a:rPr>
                        <a:t>Registration &amp; Period 1​</a:t>
                      </a:r>
                    </a:p>
                  </a:txBody>
                  <a:tcPr>
                    <a:noFill/>
                  </a:tcPr>
                </a:tc>
                <a:extLst>
                  <a:ext uri="{0D108BD9-81ED-4DB2-BD59-A6C34878D82A}">
                    <a16:rowId xmlns:a16="http://schemas.microsoft.com/office/drawing/2014/main" val="65758458"/>
                  </a:ext>
                </a:extLst>
              </a:tr>
              <a:tr h="600902">
                <a:tc>
                  <a:txBody>
                    <a:bodyPr/>
                    <a:lstStyle/>
                    <a:p>
                      <a:pPr fontAlgn="base"/>
                      <a:r>
                        <a:rPr lang="en-US" sz="2000" dirty="0">
                          <a:solidFill>
                            <a:schemeClr val="accent5">
                              <a:lumMod val="50000"/>
                            </a:schemeClr>
                          </a:solidFill>
                          <a:effectLst/>
                          <a:latin typeface="Rockwell"/>
                        </a:rPr>
                        <a:t>09:35​</a:t>
                      </a:r>
                    </a:p>
                  </a:txBody>
                  <a:tcPr>
                    <a:noFill/>
                  </a:tcPr>
                </a:tc>
                <a:tc>
                  <a:txBody>
                    <a:bodyPr/>
                    <a:lstStyle/>
                    <a:p>
                      <a:pPr fontAlgn="base"/>
                      <a:r>
                        <a:rPr lang="en-US" sz="2000" dirty="0">
                          <a:solidFill>
                            <a:schemeClr val="accent5">
                              <a:lumMod val="50000"/>
                            </a:schemeClr>
                          </a:solidFill>
                          <a:effectLst/>
                          <a:latin typeface="Rockwell"/>
                        </a:rPr>
                        <a:t>- 10:35​</a:t>
                      </a:r>
                    </a:p>
                  </a:txBody>
                  <a:tcPr>
                    <a:noFill/>
                  </a:tcPr>
                </a:tc>
                <a:tc>
                  <a:txBody>
                    <a:bodyPr/>
                    <a:lstStyle/>
                    <a:p>
                      <a:pPr fontAlgn="base"/>
                      <a:r>
                        <a:rPr lang="en-US" sz="2000" dirty="0">
                          <a:solidFill>
                            <a:schemeClr val="accent5">
                              <a:lumMod val="50000"/>
                            </a:schemeClr>
                          </a:solidFill>
                          <a:effectLst/>
                          <a:latin typeface="Rockwell"/>
                        </a:rPr>
                        <a:t>Period 2​</a:t>
                      </a:r>
                    </a:p>
                  </a:txBody>
                  <a:tcPr>
                    <a:noFill/>
                  </a:tcPr>
                </a:tc>
                <a:extLst>
                  <a:ext uri="{0D108BD9-81ED-4DB2-BD59-A6C34878D82A}">
                    <a16:rowId xmlns:a16="http://schemas.microsoft.com/office/drawing/2014/main" val="2836609228"/>
                  </a:ext>
                </a:extLst>
              </a:tr>
              <a:tr h="600902">
                <a:tc>
                  <a:txBody>
                    <a:bodyPr/>
                    <a:lstStyle/>
                    <a:p>
                      <a:pPr fontAlgn="base"/>
                      <a:r>
                        <a:rPr lang="en-US" sz="2000" dirty="0">
                          <a:solidFill>
                            <a:schemeClr val="accent5">
                              <a:lumMod val="50000"/>
                            </a:schemeClr>
                          </a:solidFill>
                          <a:effectLst/>
                          <a:latin typeface="Rockwell"/>
                        </a:rPr>
                        <a:t>10:35​</a:t>
                      </a:r>
                    </a:p>
                  </a:txBody>
                  <a:tcPr>
                    <a:noFill/>
                  </a:tcPr>
                </a:tc>
                <a:tc>
                  <a:txBody>
                    <a:bodyPr/>
                    <a:lstStyle/>
                    <a:p>
                      <a:pPr fontAlgn="base"/>
                      <a:r>
                        <a:rPr lang="en-US" sz="2000" dirty="0">
                          <a:solidFill>
                            <a:schemeClr val="accent5">
                              <a:lumMod val="50000"/>
                            </a:schemeClr>
                          </a:solidFill>
                          <a:effectLst/>
                          <a:latin typeface="Rockwell"/>
                        </a:rPr>
                        <a:t>- 10:55​</a:t>
                      </a:r>
                    </a:p>
                  </a:txBody>
                  <a:tcPr>
                    <a:noFill/>
                  </a:tcPr>
                </a:tc>
                <a:tc>
                  <a:txBody>
                    <a:bodyPr/>
                    <a:lstStyle/>
                    <a:p>
                      <a:pPr fontAlgn="base"/>
                      <a:r>
                        <a:rPr lang="en-US" sz="2000" dirty="0">
                          <a:solidFill>
                            <a:schemeClr val="accent5">
                              <a:lumMod val="50000"/>
                            </a:schemeClr>
                          </a:solidFill>
                          <a:effectLst/>
                          <a:latin typeface="Rockwell"/>
                        </a:rPr>
                        <a:t>Break​</a:t>
                      </a:r>
                    </a:p>
                  </a:txBody>
                  <a:tcPr>
                    <a:noFill/>
                  </a:tcPr>
                </a:tc>
                <a:extLst>
                  <a:ext uri="{0D108BD9-81ED-4DB2-BD59-A6C34878D82A}">
                    <a16:rowId xmlns:a16="http://schemas.microsoft.com/office/drawing/2014/main" val="3757056430"/>
                  </a:ext>
                </a:extLst>
              </a:tr>
              <a:tr h="600902">
                <a:tc>
                  <a:txBody>
                    <a:bodyPr/>
                    <a:lstStyle/>
                    <a:p>
                      <a:pPr fontAlgn="base"/>
                      <a:r>
                        <a:rPr lang="en-US" sz="2000" dirty="0">
                          <a:solidFill>
                            <a:schemeClr val="accent5">
                              <a:lumMod val="50000"/>
                            </a:schemeClr>
                          </a:solidFill>
                          <a:effectLst/>
                          <a:latin typeface="Rockwell"/>
                        </a:rPr>
                        <a:t>10:55​</a:t>
                      </a:r>
                    </a:p>
                  </a:txBody>
                  <a:tcPr>
                    <a:noFill/>
                  </a:tcPr>
                </a:tc>
                <a:tc>
                  <a:txBody>
                    <a:bodyPr/>
                    <a:lstStyle/>
                    <a:p>
                      <a:pPr fontAlgn="base"/>
                      <a:r>
                        <a:rPr lang="en-US" sz="2000" dirty="0">
                          <a:solidFill>
                            <a:schemeClr val="accent5">
                              <a:lumMod val="50000"/>
                            </a:schemeClr>
                          </a:solidFill>
                          <a:effectLst/>
                          <a:latin typeface="Rockwell"/>
                        </a:rPr>
                        <a:t>- 11:55​</a:t>
                      </a:r>
                    </a:p>
                  </a:txBody>
                  <a:tcPr>
                    <a:noFill/>
                  </a:tcPr>
                </a:tc>
                <a:tc>
                  <a:txBody>
                    <a:bodyPr/>
                    <a:lstStyle/>
                    <a:p>
                      <a:pPr fontAlgn="base"/>
                      <a:r>
                        <a:rPr lang="en-US" sz="2000" dirty="0">
                          <a:solidFill>
                            <a:schemeClr val="accent5">
                              <a:lumMod val="50000"/>
                            </a:schemeClr>
                          </a:solidFill>
                          <a:effectLst/>
                          <a:latin typeface="Rockwell"/>
                        </a:rPr>
                        <a:t>Period 3​</a:t>
                      </a:r>
                    </a:p>
                  </a:txBody>
                  <a:tcPr>
                    <a:noFill/>
                  </a:tcPr>
                </a:tc>
                <a:extLst>
                  <a:ext uri="{0D108BD9-81ED-4DB2-BD59-A6C34878D82A}">
                    <a16:rowId xmlns:a16="http://schemas.microsoft.com/office/drawing/2014/main" val="3294162005"/>
                  </a:ext>
                </a:extLst>
              </a:tr>
              <a:tr h="600902">
                <a:tc>
                  <a:txBody>
                    <a:bodyPr/>
                    <a:lstStyle/>
                    <a:p>
                      <a:pPr fontAlgn="base"/>
                      <a:r>
                        <a:rPr lang="en-US" sz="2000" dirty="0">
                          <a:solidFill>
                            <a:schemeClr val="accent5">
                              <a:lumMod val="50000"/>
                            </a:schemeClr>
                          </a:solidFill>
                          <a:effectLst/>
                          <a:latin typeface="Rockwell"/>
                        </a:rPr>
                        <a:t>11:55​</a:t>
                      </a:r>
                    </a:p>
                  </a:txBody>
                  <a:tcPr>
                    <a:noFill/>
                  </a:tcPr>
                </a:tc>
                <a:tc>
                  <a:txBody>
                    <a:bodyPr/>
                    <a:lstStyle/>
                    <a:p>
                      <a:pPr fontAlgn="base"/>
                      <a:r>
                        <a:rPr lang="en-US" sz="2000" dirty="0">
                          <a:solidFill>
                            <a:schemeClr val="accent5">
                              <a:lumMod val="50000"/>
                            </a:schemeClr>
                          </a:solidFill>
                          <a:effectLst/>
                          <a:latin typeface="Rockwell"/>
                        </a:rPr>
                        <a:t>- 12:55​</a:t>
                      </a:r>
                    </a:p>
                  </a:txBody>
                  <a:tcPr>
                    <a:noFill/>
                  </a:tcPr>
                </a:tc>
                <a:tc>
                  <a:txBody>
                    <a:bodyPr/>
                    <a:lstStyle/>
                    <a:p>
                      <a:pPr fontAlgn="base"/>
                      <a:r>
                        <a:rPr lang="en-US" sz="2000" dirty="0">
                          <a:solidFill>
                            <a:schemeClr val="accent5">
                              <a:lumMod val="50000"/>
                            </a:schemeClr>
                          </a:solidFill>
                          <a:effectLst/>
                          <a:latin typeface="Rockwell"/>
                        </a:rPr>
                        <a:t>Period 4​</a:t>
                      </a:r>
                    </a:p>
                  </a:txBody>
                  <a:tcPr>
                    <a:noFill/>
                  </a:tcPr>
                </a:tc>
                <a:extLst>
                  <a:ext uri="{0D108BD9-81ED-4DB2-BD59-A6C34878D82A}">
                    <a16:rowId xmlns:a16="http://schemas.microsoft.com/office/drawing/2014/main" val="507701052"/>
                  </a:ext>
                </a:extLst>
              </a:tr>
              <a:tr h="600902">
                <a:tc>
                  <a:txBody>
                    <a:bodyPr/>
                    <a:lstStyle/>
                    <a:p>
                      <a:pPr fontAlgn="base"/>
                      <a:r>
                        <a:rPr lang="en-US" sz="2000" dirty="0">
                          <a:solidFill>
                            <a:schemeClr val="accent5">
                              <a:lumMod val="50000"/>
                            </a:schemeClr>
                          </a:solidFill>
                          <a:effectLst/>
                          <a:latin typeface="Rockwell"/>
                        </a:rPr>
                        <a:t>12:55​</a:t>
                      </a:r>
                    </a:p>
                  </a:txBody>
                  <a:tcPr>
                    <a:noFill/>
                  </a:tcPr>
                </a:tc>
                <a:tc>
                  <a:txBody>
                    <a:bodyPr/>
                    <a:lstStyle/>
                    <a:p>
                      <a:pPr fontAlgn="base"/>
                      <a:r>
                        <a:rPr lang="en-US" sz="2000" dirty="0">
                          <a:solidFill>
                            <a:schemeClr val="accent5">
                              <a:lumMod val="50000"/>
                            </a:schemeClr>
                          </a:solidFill>
                          <a:effectLst/>
                          <a:latin typeface="Rockwell"/>
                        </a:rPr>
                        <a:t>- 13:35​</a:t>
                      </a:r>
                    </a:p>
                  </a:txBody>
                  <a:tcPr>
                    <a:noFill/>
                  </a:tcPr>
                </a:tc>
                <a:tc>
                  <a:txBody>
                    <a:bodyPr/>
                    <a:lstStyle/>
                    <a:p>
                      <a:pPr fontAlgn="base"/>
                      <a:r>
                        <a:rPr lang="en-US" sz="2000" dirty="0">
                          <a:solidFill>
                            <a:schemeClr val="accent5">
                              <a:lumMod val="50000"/>
                            </a:schemeClr>
                          </a:solidFill>
                          <a:effectLst/>
                          <a:latin typeface="Rockwell"/>
                        </a:rPr>
                        <a:t>Lunch​</a:t>
                      </a:r>
                    </a:p>
                  </a:txBody>
                  <a:tcPr>
                    <a:noFill/>
                  </a:tcPr>
                </a:tc>
                <a:extLst>
                  <a:ext uri="{0D108BD9-81ED-4DB2-BD59-A6C34878D82A}">
                    <a16:rowId xmlns:a16="http://schemas.microsoft.com/office/drawing/2014/main" val="1414134157"/>
                  </a:ext>
                </a:extLst>
              </a:tr>
              <a:tr h="600902">
                <a:tc>
                  <a:txBody>
                    <a:bodyPr/>
                    <a:lstStyle/>
                    <a:p>
                      <a:pPr fontAlgn="base"/>
                      <a:r>
                        <a:rPr lang="en-US" sz="2000" dirty="0">
                          <a:solidFill>
                            <a:schemeClr val="accent5">
                              <a:lumMod val="50000"/>
                            </a:schemeClr>
                          </a:solidFill>
                          <a:effectLst/>
                          <a:latin typeface="Rockwell"/>
                        </a:rPr>
                        <a:t>13:35​</a:t>
                      </a:r>
                    </a:p>
                  </a:txBody>
                  <a:tcPr>
                    <a:noFill/>
                  </a:tcPr>
                </a:tc>
                <a:tc>
                  <a:txBody>
                    <a:bodyPr/>
                    <a:lstStyle/>
                    <a:p>
                      <a:pPr fontAlgn="base"/>
                      <a:r>
                        <a:rPr lang="en-US" sz="2000" dirty="0">
                          <a:solidFill>
                            <a:schemeClr val="accent5">
                              <a:lumMod val="50000"/>
                            </a:schemeClr>
                          </a:solidFill>
                          <a:effectLst/>
                          <a:latin typeface="Rockwell"/>
                        </a:rPr>
                        <a:t>- 13:40​</a:t>
                      </a:r>
                    </a:p>
                  </a:txBody>
                  <a:tcPr>
                    <a:noFill/>
                  </a:tcPr>
                </a:tc>
                <a:tc>
                  <a:txBody>
                    <a:bodyPr/>
                    <a:lstStyle/>
                    <a:p>
                      <a:pPr fontAlgn="base"/>
                      <a:r>
                        <a:rPr lang="en-US" sz="2000" dirty="0">
                          <a:solidFill>
                            <a:schemeClr val="accent5">
                              <a:lumMod val="50000"/>
                            </a:schemeClr>
                          </a:solidFill>
                          <a:effectLst/>
                          <a:latin typeface="Rockwell"/>
                        </a:rPr>
                        <a:t>Movement time​</a:t>
                      </a:r>
                    </a:p>
                  </a:txBody>
                  <a:tcPr>
                    <a:noFill/>
                  </a:tcPr>
                </a:tc>
                <a:extLst>
                  <a:ext uri="{0D108BD9-81ED-4DB2-BD59-A6C34878D82A}">
                    <a16:rowId xmlns:a16="http://schemas.microsoft.com/office/drawing/2014/main" val="225503652"/>
                  </a:ext>
                </a:extLst>
              </a:tr>
              <a:tr h="600902">
                <a:tc>
                  <a:txBody>
                    <a:bodyPr/>
                    <a:lstStyle/>
                    <a:p>
                      <a:pPr fontAlgn="base"/>
                      <a:r>
                        <a:rPr lang="en-US" sz="2000" dirty="0">
                          <a:solidFill>
                            <a:schemeClr val="accent5">
                              <a:lumMod val="50000"/>
                            </a:schemeClr>
                          </a:solidFill>
                          <a:effectLst/>
                          <a:latin typeface="Rockwell"/>
                        </a:rPr>
                        <a:t>13:40​</a:t>
                      </a:r>
                    </a:p>
                  </a:txBody>
                  <a:tcPr>
                    <a:noFill/>
                  </a:tcPr>
                </a:tc>
                <a:tc>
                  <a:txBody>
                    <a:bodyPr/>
                    <a:lstStyle/>
                    <a:p>
                      <a:pPr fontAlgn="base"/>
                      <a:r>
                        <a:rPr lang="en-US" sz="2000" dirty="0">
                          <a:solidFill>
                            <a:schemeClr val="accent5">
                              <a:lumMod val="50000"/>
                            </a:schemeClr>
                          </a:solidFill>
                          <a:effectLst/>
                          <a:latin typeface="Rockwell"/>
                        </a:rPr>
                        <a:t>- 14:00​</a:t>
                      </a:r>
                    </a:p>
                  </a:txBody>
                  <a:tcPr>
                    <a:noFill/>
                  </a:tcPr>
                </a:tc>
                <a:tc>
                  <a:txBody>
                    <a:bodyPr/>
                    <a:lstStyle/>
                    <a:p>
                      <a:pPr fontAlgn="base"/>
                      <a:r>
                        <a:rPr lang="en-US" sz="2000" dirty="0">
                          <a:solidFill>
                            <a:schemeClr val="accent5">
                              <a:lumMod val="50000"/>
                            </a:schemeClr>
                          </a:solidFill>
                          <a:effectLst/>
                          <a:latin typeface="Rockwell"/>
                        </a:rPr>
                        <a:t>Assembly and/or Form Time​</a:t>
                      </a:r>
                    </a:p>
                  </a:txBody>
                  <a:tcPr>
                    <a:noFill/>
                  </a:tcPr>
                </a:tc>
                <a:extLst>
                  <a:ext uri="{0D108BD9-81ED-4DB2-BD59-A6C34878D82A}">
                    <a16:rowId xmlns:a16="http://schemas.microsoft.com/office/drawing/2014/main" val="4270896028"/>
                  </a:ext>
                </a:extLst>
              </a:tr>
              <a:tr h="600902">
                <a:tc>
                  <a:txBody>
                    <a:bodyPr/>
                    <a:lstStyle/>
                    <a:p>
                      <a:pPr fontAlgn="base"/>
                      <a:r>
                        <a:rPr lang="en-US" sz="2000" dirty="0">
                          <a:solidFill>
                            <a:schemeClr val="accent5">
                              <a:lumMod val="50000"/>
                            </a:schemeClr>
                          </a:solidFill>
                          <a:effectLst/>
                          <a:latin typeface="Rockwell"/>
                        </a:rPr>
                        <a:t>14:00​</a:t>
                      </a:r>
                    </a:p>
                  </a:txBody>
                  <a:tcPr>
                    <a:noFill/>
                  </a:tcPr>
                </a:tc>
                <a:tc>
                  <a:txBody>
                    <a:bodyPr/>
                    <a:lstStyle/>
                    <a:p>
                      <a:pPr fontAlgn="base"/>
                      <a:r>
                        <a:rPr lang="en-US" sz="2000" dirty="0">
                          <a:solidFill>
                            <a:schemeClr val="accent5">
                              <a:lumMod val="50000"/>
                            </a:schemeClr>
                          </a:solidFill>
                          <a:effectLst/>
                          <a:latin typeface="Rockwell"/>
                        </a:rPr>
                        <a:t>- 15:00​</a:t>
                      </a:r>
                    </a:p>
                  </a:txBody>
                  <a:tcPr>
                    <a:noFill/>
                  </a:tcPr>
                </a:tc>
                <a:tc>
                  <a:txBody>
                    <a:bodyPr/>
                    <a:lstStyle/>
                    <a:p>
                      <a:pPr fontAlgn="base"/>
                      <a:r>
                        <a:rPr lang="en-US" sz="2000" dirty="0">
                          <a:solidFill>
                            <a:schemeClr val="accent5">
                              <a:lumMod val="50000"/>
                            </a:schemeClr>
                          </a:solidFill>
                          <a:effectLst/>
                          <a:latin typeface="Rockwell"/>
                        </a:rPr>
                        <a:t>Period 5​</a:t>
                      </a:r>
                    </a:p>
                  </a:txBody>
                  <a:tcPr>
                    <a:noFill/>
                  </a:tcPr>
                </a:tc>
                <a:extLst>
                  <a:ext uri="{0D108BD9-81ED-4DB2-BD59-A6C34878D82A}">
                    <a16:rowId xmlns:a16="http://schemas.microsoft.com/office/drawing/2014/main" val="3742991586"/>
                  </a:ext>
                </a:extLst>
              </a:tr>
            </a:tbl>
          </a:graphicData>
        </a:graphic>
      </p:graphicFrame>
      <p:sp>
        <p:nvSpPr>
          <p:cNvPr id="12" name="Oval Callout 11"/>
          <p:cNvSpPr/>
          <p:nvPr/>
        </p:nvSpPr>
        <p:spPr>
          <a:xfrm>
            <a:off x="1231971" y="2150172"/>
            <a:ext cx="3101028" cy="2160730"/>
          </a:xfrm>
          <a:prstGeom prst="wedgeEllipseCallout">
            <a:avLst>
              <a:gd name="adj1" fmla="val 103021"/>
              <a:gd name="adj2" fmla="val -132467"/>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161139" y="5193140"/>
            <a:ext cx="2621346" cy="1590060"/>
          </a:xfrm>
          <a:prstGeom prst="rect">
            <a:avLst/>
          </a:prstGeom>
        </p:spPr>
      </p:pic>
      <p:sp>
        <p:nvSpPr>
          <p:cNvPr id="8" name="TextBox 7">
            <a:extLst>
              <a:ext uri="{FF2B5EF4-FFF2-40B4-BE49-F238E27FC236}">
                <a16:creationId xmlns:a16="http://schemas.microsoft.com/office/drawing/2014/main" id="{3214D7A3-AF9D-EFEE-F8D4-4E33BDDFE427}"/>
              </a:ext>
            </a:extLst>
          </p:cNvPr>
          <p:cNvSpPr txBox="1"/>
          <p:nvPr/>
        </p:nvSpPr>
        <p:spPr>
          <a:xfrm rot="319781">
            <a:off x="1245619" y="2701652"/>
            <a:ext cx="2899729" cy="120032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latin typeface="Rockwell"/>
              </a:rPr>
              <a:t>Try to come in for 8:10am, so you're not late!</a:t>
            </a:r>
          </a:p>
        </p:txBody>
      </p:sp>
      <p:sp>
        <p:nvSpPr>
          <p:cNvPr id="7" name="TextBox 6">
            <a:extLst>
              <a:ext uri="{FF2B5EF4-FFF2-40B4-BE49-F238E27FC236}">
                <a16:creationId xmlns:a16="http://schemas.microsoft.com/office/drawing/2014/main" id="{56E247F5-03EC-4886-C4F8-5F329FB16E98}"/>
              </a:ext>
            </a:extLst>
          </p:cNvPr>
          <p:cNvSpPr txBox="1"/>
          <p:nvPr/>
        </p:nvSpPr>
        <p:spPr>
          <a:xfrm>
            <a:off x="49661" y="-52201"/>
            <a:ext cx="598054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600" b="1" dirty="0">
                <a:solidFill>
                  <a:schemeClr val="accent5">
                    <a:lumMod val="50000"/>
                  </a:schemeClr>
                </a:solidFill>
              </a:rPr>
              <a:t>THS </a:t>
            </a:r>
          </a:p>
          <a:p>
            <a:r>
              <a:rPr lang="en-GB" sz="6600" b="1" dirty="0">
                <a:solidFill>
                  <a:schemeClr val="accent5">
                    <a:lumMod val="50000"/>
                  </a:schemeClr>
                </a:solidFill>
              </a:rPr>
              <a:t>TIMETABLE</a:t>
            </a:r>
          </a:p>
        </p:txBody>
      </p:sp>
    </p:spTree>
    <p:extLst>
      <p:ext uri="{BB962C8B-B14F-4D97-AF65-F5344CB8AC3E}">
        <p14:creationId xmlns:p14="http://schemas.microsoft.com/office/powerpoint/2010/main" val="83549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Oval Callout 16"/>
          <p:cNvSpPr/>
          <p:nvPr/>
        </p:nvSpPr>
        <p:spPr>
          <a:xfrm>
            <a:off x="7495425" y="2011007"/>
            <a:ext cx="4283602" cy="3046793"/>
          </a:xfrm>
          <a:prstGeom prst="wedgeEllipseCallout">
            <a:avLst>
              <a:gd name="adj1" fmla="val -66751"/>
              <a:gd name="adj2" fmla="val -69251"/>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Oval Callout 15"/>
          <p:cNvSpPr/>
          <p:nvPr/>
        </p:nvSpPr>
        <p:spPr>
          <a:xfrm>
            <a:off x="0" y="1640602"/>
            <a:ext cx="4283602" cy="3046793"/>
          </a:xfrm>
          <a:prstGeom prst="wedgeEllipseCallout">
            <a:avLst>
              <a:gd name="adj1" fmla="val 70393"/>
              <a:gd name="adj2" fmla="val -540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Oval Callout 14"/>
          <p:cNvSpPr/>
          <p:nvPr/>
        </p:nvSpPr>
        <p:spPr>
          <a:xfrm>
            <a:off x="3775523" y="3656116"/>
            <a:ext cx="4283602" cy="3046793"/>
          </a:xfrm>
          <a:prstGeom prst="wedgeEllipseCallout">
            <a:avLst>
              <a:gd name="adj1" fmla="val 212"/>
              <a:gd name="adj2" fmla="val -12064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8988897" y="80405"/>
            <a:ext cx="2957308" cy="1808889"/>
          </a:xfrm>
          <a:prstGeom prst="rect">
            <a:avLst/>
          </a:prstGeom>
        </p:spPr>
      </p:pic>
      <p:sp>
        <p:nvSpPr>
          <p:cNvPr id="12" name="TextBox 11">
            <a:extLst>
              <a:ext uri="{FF2B5EF4-FFF2-40B4-BE49-F238E27FC236}">
                <a16:creationId xmlns:a16="http://schemas.microsoft.com/office/drawing/2014/main" id="{9A83517D-081C-DAEE-335B-76BA70AAE84B}"/>
              </a:ext>
            </a:extLst>
          </p:cNvPr>
          <p:cNvSpPr txBox="1"/>
          <p:nvPr/>
        </p:nvSpPr>
        <p:spPr>
          <a:xfrm rot="20400000">
            <a:off x="364207" y="2373367"/>
            <a:ext cx="3165274"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latin typeface="Rockwell"/>
              </a:rPr>
              <a:t>There will be around 25-30 students in each class throughout the day</a:t>
            </a:r>
            <a:endParaRPr lang="en-US" sz="2000" dirty="0"/>
          </a:p>
        </p:txBody>
      </p:sp>
      <p:sp>
        <p:nvSpPr>
          <p:cNvPr id="13" name="TextBox 12">
            <a:extLst>
              <a:ext uri="{FF2B5EF4-FFF2-40B4-BE49-F238E27FC236}">
                <a16:creationId xmlns:a16="http://schemas.microsoft.com/office/drawing/2014/main" id="{0C23264A-A690-CB35-0A57-52E55895032C}"/>
              </a:ext>
            </a:extLst>
          </p:cNvPr>
          <p:cNvSpPr txBox="1"/>
          <p:nvPr/>
        </p:nvSpPr>
        <p:spPr>
          <a:xfrm rot="21371069">
            <a:off x="4034985" y="4300563"/>
            <a:ext cx="3610972" cy="16312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Rockwell"/>
              </a:rPr>
              <a:t>Students won't be in the same groups for all classes, and all form groups will be different from your other class groups</a:t>
            </a:r>
            <a:endParaRPr lang="en-US" dirty="0">
              <a:solidFill>
                <a:schemeClr val="bg1"/>
              </a:solidFill>
            </a:endParaRPr>
          </a:p>
        </p:txBody>
      </p:sp>
      <p:sp>
        <p:nvSpPr>
          <p:cNvPr id="14" name="TextBox 13">
            <a:extLst>
              <a:ext uri="{FF2B5EF4-FFF2-40B4-BE49-F238E27FC236}">
                <a16:creationId xmlns:a16="http://schemas.microsoft.com/office/drawing/2014/main" id="{92D5C131-0B16-D1E5-CBBE-0CAF791C6160}"/>
              </a:ext>
            </a:extLst>
          </p:cNvPr>
          <p:cNvSpPr txBox="1"/>
          <p:nvPr/>
        </p:nvSpPr>
        <p:spPr>
          <a:xfrm rot="900000">
            <a:off x="7767042" y="2595701"/>
            <a:ext cx="3740368" cy="164559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Rockwell"/>
              </a:rPr>
              <a:t>Students will be placed in sets based on their SAT's results – we will test again in the first half term and teachers can move students if needed</a:t>
            </a:r>
            <a:endParaRPr lang="en-US" dirty="0">
              <a:solidFill>
                <a:schemeClr val="bg1"/>
              </a:solidFill>
            </a:endParaRPr>
          </a:p>
        </p:txBody>
      </p:sp>
      <p:sp>
        <p:nvSpPr>
          <p:cNvPr id="5" name="TextBox 4">
            <a:extLst>
              <a:ext uri="{FF2B5EF4-FFF2-40B4-BE49-F238E27FC236}">
                <a16:creationId xmlns:a16="http://schemas.microsoft.com/office/drawing/2014/main" id="{959FCF64-D044-3CB5-278E-B8D3411D9917}"/>
              </a:ext>
            </a:extLst>
          </p:cNvPr>
          <p:cNvSpPr txBox="1"/>
          <p:nvPr/>
        </p:nvSpPr>
        <p:spPr>
          <a:xfrm>
            <a:off x="201740" y="168286"/>
            <a:ext cx="598054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b="1" dirty="0">
                <a:solidFill>
                  <a:schemeClr val="accent5">
                    <a:lumMod val="50000"/>
                  </a:schemeClr>
                </a:solidFill>
              </a:rPr>
              <a:t>THS LESSONS</a:t>
            </a:r>
            <a:endParaRPr lang="en-US" sz="2800" dirty="0">
              <a:solidFill>
                <a:schemeClr val="accent5">
                  <a:lumMod val="50000"/>
                </a:schemeClr>
              </a:solidFill>
            </a:endParaRPr>
          </a:p>
        </p:txBody>
      </p:sp>
    </p:spTree>
    <p:extLst>
      <p:ext uri="{BB962C8B-B14F-4D97-AF65-F5344CB8AC3E}">
        <p14:creationId xmlns:p14="http://schemas.microsoft.com/office/powerpoint/2010/main" val="198133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964212-3E49-0136-1FFD-692976A47EC3}"/>
              </a:ext>
            </a:extLst>
          </p:cNvPr>
          <p:cNvSpPr/>
          <p:nvPr/>
        </p:nvSpPr>
        <p:spPr>
          <a:xfrm>
            <a:off x="6686156" y="2514600"/>
            <a:ext cx="2568902" cy="1639685"/>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dirty="0">
                <a:cs typeface="Calibri" panose="020F0502020204030204" pitchFamily="34" charset="0"/>
              </a:rPr>
              <a:t>     7L-DT1</a:t>
            </a:r>
          </a:p>
          <a:p>
            <a:pPr algn="ctr"/>
            <a:r>
              <a:rPr lang="en-GB" sz="2400" dirty="0">
                <a:cs typeface="Calibri"/>
              </a:rPr>
              <a:t>1     Miss D Birkin</a:t>
            </a:r>
            <a:endParaRPr lang="en-GB" sz="2400" dirty="0">
              <a:ea typeface="Calibri"/>
              <a:cs typeface="Calibri" panose="020F0502020204030204" pitchFamily="34" charset="0"/>
            </a:endParaRPr>
          </a:p>
          <a:p>
            <a:pPr algn="ctr"/>
            <a:r>
              <a:rPr lang="en-GB" sz="2400" dirty="0">
                <a:cs typeface="Calibri" panose="020F0502020204030204" pitchFamily="34" charset="0"/>
              </a:rPr>
              <a:t>     G10</a:t>
            </a:r>
          </a:p>
        </p:txBody>
      </p:sp>
      <p:cxnSp>
        <p:nvCxnSpPr>
          <p:cNvPr id="7" name="Straight Arrow Connector 6">
            <a:extLst>
              <a:ext uri="{FF2B5EF4-FFF2-40B4-BE49-F238E27FC236}">
                <a16:creationId xmlns:a16="http://schemas.microsoft.com/office/drawing/2014/main" id="{65F19D54-A1AE-7880-C321-7AE6C2319CBB}"/>
              </a:ext>
            </a:extLst>
          </p:cNvPr>
          <p:cNvCxnSpPr/>
          <p:nvPr/>
        </p:nvCxnSpPr>
        <p:spPr>
          <a:xfrm flipH="1">
            <a:off x="8666976" y="2240228"/>
            <a:ext cx="864097" cy="6480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F19E87A-A058-4C7D-25B2-EBC1E4338074}"/>
              </a:ext>
            </a:extLst>
          </p:cNvPr>
          <p:cNvCxnSpPr/>
          <p:nvPr/>
        </p:nvCxnSpPr>
        <p:spPr>
          <a:xfrm flipH="1">
            <a:off x="9182100" y="3337957"/>
            <a:ext cx="763704" cy="2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60E3266-DDE3-4FE9-671E-368B1883357F}"/>
              </a:ext>
            </a:extLst>
          </p:cNvPr>
          <p:cNvCxnSpPr/>
          <p:nvPr/>
        </p:nvCxnSpPr>
        <p:spPr>
          <a:xfrm flipH="1" flipV="1">
            <a:off x="8415144" y="3819593"/>
            <a:ext cx="381620" cy="615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31B5387-71DD-D218-FC5E-667B914B6281}"/>
              </a:ext>
            </a:extLst>
          </p:cNvPr>
          <p:cNvCxnSpPr/>
          <p:nvPr/>
        </p:nvCxnSpPr>
        <p:spPr>
          <a:xfrm>
            <a:off x="5975577" y="3340100"/>
            <a:ext cx="8629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
            <a:extLst>
              <a:ext uri="{FF2B5EF4-FFF2-40B4-BE49-F238E27FC236}">
                <a16:creationId xmlns:a16="http://schemas.microsoft.com/office/drawing/2014/main" id="{5C78CF7F-BB3D-9ACA-92A1-1FBCE8168973}"/>
              </a:ext>
            </a:extLst>
          </p:cNvPr>
          <p:cNvSpPr txBox="1"/>
          <p:nvPr/>
        </p:nvSpPr>
        <p:spPr>
          <a:xfrm>
            <a:off x="9390555" y="1225453"/>
            <a:ext cx="2510883"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ea typeface="Calibri"/>
                <a:cs typeface="Calibri"/>
              </a:rPr>
              <a:t>The name of your class group (this is a design &amp; technology group).</a:t>
            </a:r>
          </a:p>
        </p:txBody>
      </p:sp>
      <p:sp>
        <p:nvSpPr>
          <p:cNvPr id="16" name="TextBox 1">
            <a:extLst>
              <a:ext uri="{FF2B5EF4-FFF2-40B4-BE49-F238E27FC236}">
                <a16:creationId xmlns:a16="http://schemas.microsoft.com/office/drawing/2014/main" id="{55D17781-FE87-66F2-4AFE-BB254F057AF5}"/>
              </a:ext>
            </a:extLst>
          </p:cNvPr>
          <p:cNvSpPr txBox="1"/>
          <p:nvPr/>
        </p:nvSpPr>
        <p:spPr>
          <a:xfrm>
            <a:off x="9866806" y="2927739"/>
            <a:ext cx="2485793"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alibri"/>
                <a:ea typeface="Calibri"/>
                <a:cs typeface="Calibri"/>
              </a:rPr>
              <a:t>The name of the</a:t>
            </a:r>
            <a:r>
              <a:rPr lang="en-GB" sz="2400" dirty="0">
                <a:latin typeface="Calibri"/>
                <a:ea typeface="Calibri"/>
                <a:cs typeface="Calibri"/>
              </a:rPr>
              <a:t> </a:t>
            </a:r>
            <a:r>
              <a:rPr lang="en-GB" sz="2000" dirty="0">
                <a:latin typeface="Calibri"/>
                <a:ea typeface="Calibri"/>
                <a:cs typeface="Calibri"/>
              </a:rPr>
              <a:t>teacher</a:t>
            </a:r>
            <a:r>
              <a:rPr lang="en-GB" sz="2400" dirty="0">
                <a:latin typeface="Calibri"/>
                <a:ea typeface="Calibri"/>
                <a:cs typeface="Calibri"/>
              </a:rPr>
              <a:t>.</a:t>
            </a:r>
          </a:p>
        </p:txBody>
      </p:sp>
      <p:sp>
        <p:nvSpPr>
          <p:cNvPr id="18" name="TextBox 1">
            <a:extLst>
              <a:ext uri="{FF2B5EF4-FFF2-40B4-BE49-F238E27FC236}">
                <a16:creationId xmlns:a16="http://schemas.microsoft.com/office/drawing/2014/main" id="{4AF3F246-9CF3-2D7C-B499-F4E2ED2C14B9}"/>
              </a:ext>
            </a:extLst>
          </p:cNvPr>
          <p:cNvSpPr txBox="1"/>
          <p:nvPr/>
        </p:nvSpPr>
        <p:spPr>
          <a:xfrm>
            <a:off x="7419466" y="4362717"/>
            <a:ext cx="33812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ea typeface="Calibri"/>
                <a:cs typeface="Calibri"/>
              </a:rPr>
              <a:t>The room you will be in.</a:t>
            </a:r>
          </a:p>
        </p:txBody>
      </p:sp>
      <p:sp>
        <p:nvSpPr>
          <p:cNvPr id="20" name="TextBox 1">
            <a:extLst>
              <a:ext uri="{FF2B5EF4-FFF2-40B4-BE49-F238E27FC236}">
                <a16:creationId xmlns:a16="http://schemas.microsoft.com/office/drawing/2014/main" id="{67905D14-F012-A96F-077C-A4745BC8D5B2}"/>
              </a:ext>
            </a:extLst>
          </p:cNvPr>
          <p:cNvSpPr txBox="1"/>
          <p:nvPr/>
        </p:nvSpPr>
        <p:spPr>
          <a:xfrm>
            <a:off x="4541835" y="3068662"/>
            <a:ext cx="2286929" cy="98488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ea typeface="Calibri"/>
                <a:cs typeface="Calibri"/>
              </a:rPr>
              <a:t>Which school period it is (1-5)</a:t>
            </a:r>
          </a:p>
          <a:p>
            <a:endParaRPr lang="en-GB" dirty="0"/>
          </a:p>
        </p:txBody>
      </p:sp>
      <p:sp>
        <p:nvSpPr>
          <p:cNvPr id="21" name="Rectangle 20">
            <a:extLst>
              <a:ext uri="{FF2B5EF4-FFF2-40B4-BE49-F238E27FC236}">
                <a16:creationId xmlns:a16="http://schemas.microsoft.com/office/drawing/2014/main" id="{8074064B-0BA9-D7F7-7E45-2D98CCE0F42D}"/>
              </a:ext>
            </a:extLst>
          </p:cNvPr>
          <p:cNvSpPr/>
          <p:nvPr/>
        </p:nvSpPr>
        <p:spPr>
          <a:xfrm>
            <a:off x="166735" y="2370927"/>
            <a:ext cx="4339683" cy="1477328"/>
          </a:xfrm>
          <a:prstGeom prst="rect">
            <a:avLst/>
          </a:prstGeom>
          <a:noFill/>
          <a:ln>
            <a:solidFill>
              <a:srgbClr val="FF0000"/>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u="sng" dirty="0">
                <a:ea typeface="Calibri"/>
                <a:cs typeface="Calibri"/>
              </a:rPr>
              <a:t>Does everyone have the same timetable?</a:t>
            </a:r>
          </a:p>
          <a:p>
            <a:pPr algn="ctr"/>
            <a:endParaRPr lang="en-GB" b="1" u="sng" dirty="0">
              <a:ea typeface="Calibri"/>
              <a:cs typeface="Calibri"/>
            </a:endParaRPr>
          </a:p>
          <a:p>
            <a:r>
              <a:rPr lang="en-GB" dirty="0">
                <a:ea typeface="Calibri"/>
                <a:cs typeface="Calibri"/>
              </a:rPr>
              <a:t>Everyone will do the same lessons over a fortnight (dependent on language choice) but not necessarily at the same time.</a:t>
            </a:r>
          </a:p>
        </p:txBody>
      </p:sp>
      <p:sp>
        <p:nvSpPr>
          <p:cNvPr id="22" name="Content Placeholder 1">
            <a:extLst>
              <a:ext uri="{FF2B5EF4-FFF2-40B4-BE49-F238E27FC236}">
                <a16:creationId xmlns:a16="http://schemas.microsoft.com/office/drawing/2014/main" id="{0A1F7752-1F6B-6112-4798-7F3C6EA2C259}"/>
              </a:ext>
            </a:extLst>
          </p:cNvPr>
          <p:cNvSpPr>
            <a:spLocks noGrp="1"/>
          </p:cNvSpPr>
          <p:nvPr/>
        </p:nvSpPr>
        <p:spPr>
          <a:xfrm>
            <a:off x="166736" y="4494855"/>
            <a:ext cx="7052820" cy="2223628"/>
          </a:xfrm>
          <a:prstGeom prst="rect">
            <a:avLst/>
          </a:prstGeom>
          <a:ln>
            <a:solidFill>
              <a:srgbClr val="FF0000"/>
            </a:solidFill>
          </a:ln>
        </p:spPr>
        <p:txBody>
          <a:bodyPr wrap="square" lIns="0" tIns="0" rIns="0" bIns="0" anchor="t">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dirty="0">
                <a:ea typeface="Calibri"/>
                <a:cs typeface="Calibri"/>
              </a:rPr>
              <a:t>These may seem a little confusing at first but you will soon get the hang of it.</a:t>
            </a:r>
          </a:p>
          <a:p>
            <a:r>
              <a:rPr lang="en-GB" sz="2400" dirty="0">
                <a:ea typeface="Calibri"/>
                <a:cs typeface="Calibri"/>
              </a:rPr>
              <a:t>We work on a 2 week system so the lessons repeat every fortnight.</a:t>
            </a:r>
          </a:p>
          <a:p>
            <a:r>
              <a:rPr lang="en-GB" sz="2400" dirty="0">
                <a:ea typeface="Calibri"/>
                <a:cs typeface="Calibri"/>
              </a:rPr>
              <a:t>The timetable will give you the key information you will need for every session.</a:t>
            </a:r>
          </a:p>
        </p:txBody>
      </p:sp>
      <p:sp>
        <p:nvSpPr>
          <p:cNvPr id="6" name="TextBox 5">
            <a:extLst>
              <a:ext uri="{FF2B5EF4-FFF2-40B4-BE49-F238E27FC236}">
                <a16:creationId xmlns:a16="http://schemas.microsoft.com/office/drawing/2014/main" id="{D7099BAD-D94A-9DD2-44A5-FC082C4AFC20}"/>
              </a:ext>
            </a:extLst>
          </p:cNvPr>
          <p:cNvSpPr txBox="1"/>
          <p:nvPr/>
        </p:nvSpPr>
        <p:spPr>
          <a:xfrm>
            <a:off x="3210169" y="481170"/>
            <a:ext cx="69519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dirty="0">
                <a:solidFill>
                  <a:schemeClr val="accent5">
                    <a:lumMod val="50000"/>
                  </a:schemeClr>
                </a:solidFill>
              </a:rPr>
              <a:t>THS TIMETABLE</a:t>
            </a:r>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356862" y="64760"/>
            <a:ext cx="2621346" cy="1590060"/>
          </a:xfrm>
          <a:prstGeom prst="rect">
            <a:avLst/>
          </a:prstGeom>
        </p:spPr>
      </p:pic>
    </p:spTree>
    <p:extLst>
      <p:ext uri="{BB962C8B-B14F-4D97-AF65-F5344CB8AC3E}">
        <p14:creationId xmlns:p14="http://schemas.microsoft.com/office/powerpoint/2010/main" val="86391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132384" y="-1399"/>
            <a:ext cx="3170322" cy="1972977"/>
          </a:xfrm>
          <a:prstGeom prst="rect">
            <a:avLst/>
          </a:prstGeom>
        </p:spPr>
      </p:pic>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4334005" y="421907"/>
            <a:ext cx="7607435" cy="6401753"/>
          </a:xfrm>
          <a:prstGeom prst="rect">
            <a:avLst/>
          </a:prstGeom>
        </p:spPr>
        <p:txBody>
          <a:bodyPr wrap="square" lIns="0" tIns="0" rIns="0" bIns="0" anchor="t">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800" dirty="0">
                <a:solidFill>
                  <a:schemeClr val="accent5">
                    <a:lumMod val="50000"/>
                  </a:schemeClr>
                </a:solidFill>
              </a:rPr>
              <a:t>Tutor groups are random groups, as students will have a number of different subject learning groups, so it is important to make as many new friends as possible.  The time spent in tutor groups is very low, it is around</a:t>
            </a:r>
            <a:r>
              <a:rPr lang="en-GB" sz="2800" b="1" dirty="0">
                <a:solidFill>
                  <a:schemeClr val="accent5">
                    <a:lumMod val="50000"/>
                  </a:schemeClr>
                </a:solidFill>
              </a:rPr>
              <a:t> 20 minutes</a:t>
            </a:r>
            <a:r>
              <a:rPr lang="en-GB" sz="2800" dirty="0">
                <a:solidFill>
                  <a:schemeClr val="accent5">
                    <a:lumMod val="50000"/>
                  </a:schemeClr>
                </a:solidFill>
              </a:rPr>
              <a:t> each day – this is tiny compared to the time spent in lessons!</a:t>
            </a:r>
            <a:endParaRPr lang="en-US" sz="2000" dirty="0">
              <a:solidFill>
                <a:schemeClr val="accent5">
                  <a:lumMod val="50000"/>
                </a:schemeClr>
              </a:solidFill>
            </a:endParaRPr>
          </a:p>
          <a:p>
            <a:endParaRPr lang="en-GB" sz="2800" dirty="0">
              <a:solidFill>
                <a:schemeClr val="accent5">
                  <a:lumMod val="50000"/>
                </a:schemeClr>
              </a:solidFill>
            </a:endParaRPr>
          </a:p>
          <a:p>
            <a:r>
              <a:rPr lang="en-GB" sz="2800" dirty="0">
                <a:solidFill>
                  <a:schemeClr val="accent5">
                    <a:lumMod val="50000"/>
                  </a:schemeClr>
                </a:solidFill>
              </a:rPr>
              <a:t>There will be students from lots of different schools including (but not exclusively):</a:t>
            </a:r>
            <a:endParaRPr lang="en-GB" sz="2800" dirty="0">
              <a:solidFill>
                <a:schemeClr val="accent5">
                  <a:lumMod val="50000"/>
                </a:schemeClr>
              </a:solidFill>
              <a:ea typeface="Calibri"/>
              <a:cs typeface="Calibri"/>
            </a:endParaRPr>
          </a:p>
          <a:p>
            <a:r>
              <a:rPr lang="en-GB" sz="2800" dirty="0">
                <a:solidFill>
                  <a:schemeClr val="accent5">
                    <a:lumMod val="50000"/>
                  </a:schemeClr>
                </a:solidFill>
              </a:rPr>
              <a:t>Taverham, Drayton, Queens Hill, Horsford, </a:t>
            </a:r>
            <a:r>
              <a:rPr lang="en-GB" sz="2800" dirty="0" err="1">
                <a:solidFill>
                  <a:schemeClr val="accent5">
                    <a:lumMod val="50000"/>
                  </a:schemeClr>
                </a:solidFill>
              </a:rPr>
              <a:t>Hellesdon</a:t>
            </a:r>
            <a:r>
              <a:rPr lang="en-GB" sz="2800" dirty="0">
                <a:solidFill>
                  <a:schemeClr val="accent5">
                    <a:lumMod val="50000"/>
                  </a:schemeClr>
                </a:solidFill>
              </a:rPr>
              <a:t>, St Peter’s &amp; some from Home Education.</a:t>
            </a:r>
            <a:endParaRPr lang="en-GB" sz="2800" dirty="0">
              <a:solidFill>
                <a:schemeClr val="accent5">
                  <a:lumMod val="50000"/>
                </a:schemeClr>
              </a:solidFill>
              <a:ea typeface="Calibri"/>
              <a:cs typeface="Calibri"/>
            </a:endParaRPr>
          </a:p>
          <a:p>
            <a:endParaRPr lang="en-GB" sz="2800" dirty="0">
              <a:solidFill>
                <a:schemeClr val="accent5">
                  <a:lumMod val="50000"/>
                </a:schemeClr>
              </a:solidFill>
            </a:endParaRPr>
          </a:p>
          <a:p>
            <a:r>
              <a:rPr lang="en-GB" sz="2800" dirty="0">
                <a:solidFill>
                  <a:schemeClr val="accent5">
                    <a:lumMod val="50000"/>
                  </a:schemeClr>
                </a:solidFill>
              </a:rPr>
              <a:t>It is important that everyone feels included and students help one another make friends.</a:t>
            </a:r>
          </a:p>
          <a:p>
            <a:endParaRPr lang="en-GB" sz="2400" dirty="0">
              <a:solidFill>
                <a:schemeClr val="accent5">
                  <a:lumMod val="50000"/>
                </a:schemeClr>
              </a:solidFill>
            </a:endParaRPr>
          </a:p>
        </p:txBody>
      </p:sp>
      <p:sp>
        <p:nvSpPr>
          <p:cNvPr id="4" name="TextBox 3">
            <a:extLst>
              <a:ext uri="{FF2B5EF4-FFF2-40B4-BE49-F238E27FC236}">
                <a16:creationId xmlns:a16="http://schemas.microsoft.com/office/drawing/2014/main" id="{9B8089E9-2B16-1D8E-E621-1F385B4B9A68}"/>
              </a:ext>
            </a:extLst>
          </p:cNvPr>
          <p:cNvSpPr txBox="1"/>
          <p:nvPr/>
        </p:nvSpPr>
        <p:spPr>
          <a:xfrm>
            <a:off x="132384" y="1972002"/>
            <a:ext cx="874123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b="1" dirty="0">
                <a:solidFill>
                  <a:schemeClr val="accent5">
                    <a:lumMod val="50000"/>
                  </a:schemeClr>
                </a:solidFill>
              </a:rPr>
              <a:t>TUTOR </a:t>
            </a:r>
            <a:endParaRPr lang="en-US" sz="3200" dirty="0">
              <a:solidFill>
                <a:schemeClr val="accent5">
                  <a:lumMod val="50000"/>
                </a:schemeClr>
              </a:solidFill>
            </a:endParaRPr>
          </a:p>
          <a:p>
            <a:r>
              <a:rPr lang="en-GB" sz="8000" b="1" dirty="0">
                <a:solidFill>
                  <a:schemeClr val="accent5">
                    <a:lumMod val="50000"/>
                  </a:schemeClr>
                </a:solidFill>
              </a:rPr>
              <a:t>GROUPS</a:t>
            </a:r>
            <a:endParaRPr lang="en-US" sz="3200" dirty="0">
              <a:solidFill>
                <a:schemeClr val="accent5">
                  <a:lumMod val="50000"/>
                </a:schemeClr>
              </a:solidFill>
            </a:endParaRPr>
          </a:p>
        </p:txBody>
      </p:sp>
    </p:spTree>
    <p:extLst>
      <p:ext uri="{BB962C8B-B14F-4D97-AF65-F5344CB8AC3E}">
        <p14:creationId xmlns:p14="http://schemas.microsoft.com/office/powerpoint/2010/main" val="643267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9516" y="1677923"/>
            <a:ext cx="10785475" cy="1199046"/>
          </a:xfrm>
          <a:prstGeom prst="rect">
            <a:avLst/>
          </a:prstGeom>
          <a:ln w="12192">
            <a:solidFill>
              <a:srgbClr val="000000"/>
            </a:solidFill>
          </a:ln>
        </p:spPr>
        <p:txBody>
          <a:bodyPr vert="horz" wrap="square" lIns="0" tIns="90170" rIns="0" bIns="0" rtlCol="0">
            <a:spAutoFit/>
          </a:bodyPr>
          <a:lstStyle/>
          <a:p>
            <a:pPr marL="97790" marR="88900" algn="ctr">
              <a:lnSpc>
                <a:spcPct val="100000"/>
              </a:lnSpc>
              <a:spcBef>
                <a:spcPts val="710"/>
              </a:spcBef>
              <a:tabLst>
                <a:tab pos="7795895" algn="l"/>
              </a:tabLst>
            </a:pPr>
            <a:r>
              <a:rPr sz="2400" spc="-10" dirty="0">
                <a:cs typeface="Calibri"/>
              </a:rPr>
              <a:t>There</a:t>
            </a:r>
            <a:r>
              <a:rPr sz="2400" spc="15" dirty="0">
                <a:cs typeface="Calibri"/>
              </a:rPr>
              <a:t> </a:t>
            </a:r>
            <a:r>
              <a:rPr sz="2400" spc="-15" dirty="0">
                <a:cs typeface="Calibri"/>
              </a:rPr>
              <a:t>are</a:t>
            </a:r>
            <a:r>
              <a:rPr sz="2400" spc="5" dirty="0">
                <a:cs typeface="Calibri"/>
              </a:rPr>
              <a:t> </a:t>
            </a:r>
            <a:r>
              <a:rPr sz="2400" spc="-10" dirty="0">
                <a:cs typeface="Calibri"/>
              </a:rPr>
              <a:t>seven</a:t>
            </a:r>
            <a:r>
              <a:rPr sz="2400" spc="15" dirty="0">
                <a:cs typeface="Calibri"/>
              </a:rPr>
              <a:t> </a:t>
            </a:r>
            <a:r>
              <a:rPr sz="2400" spc="-5" dirty="0">
                <a:cs typeface="Calibri"/>
              </a:rPr>
              <a:t>year</a:t>
            </a:r>
            <a:r>
              <a:rPr sz="2400" spc="-20" dirty="0">
                <a:cs typeface="Calibri"/>
              </a:rPr>
              <a:t> </a:t>
            </a:r>
            <a:r>
              <a:rPr sz="2400" spc="-15" dirty="0">
                <a:cs typeface="Calibri"/>
              </a:rPr>
              <a:t>groups</a:t>
            </a:r>
            <a:r>
              <a:rPr sz="2400" dirty="0">
                <a:cs typeface="Calibri"/>
              </a:rPr>
              <a:t> in</a:t>
            </a:r>
            <a:r>
              <a:rPr sz="2400" spc="5" dirty="0">
                <a:cs typeface="Calibri"/>
              </a:rPr>
              <a:t> </a:t>
            </a:r>
            <a:r>
              <a:rPr sz="2400" spc="-5" dirty="0">
                <a:cs typeface="Calibri"/>
              </a:rPr>
              <a:t>the</a:t>
            </a:r>
            <a:r>
              <a:rPr sz="2400" spc="5" dirty="0">
                <a:cs typeface="Calibri"/>
              </a:rPr>
              <a:t> </a:t>
            </a:r>
            <a:r>
              <a:rPr sz="2400" spc="-5" dirty="0">
                <a:cs typeface="Calibri"/>
              </a:rPr>
              <a:t>school</a:t>
            </a:r>
            <a:r>
              <a:rPr sz="2400" spc="-10" dirty="0">
                <a:cs typeface="Calibri"/>
              </a:rPr>
              <a:t> </a:t>
            </a:r>
            <a:r>
              <a:rPr sz="2400" dirty="0">
                <a:cs typeface="Calibri"/>
              </a:rPr>
              <a:t>–</a:t>
            </a:r>
            <a:r>
              <a:rPr sz="2400" spc="5" dirty="0">
                <a:cs typeface="Calibri"/>
              </a:rPr>
              <a:t> </a:t>
            </a:r>
            <a:r>
              <a:rPr sz="2400" spc="-45" dirty="0">
                <a:cs typeface="Calibri"/>
              </a:rPr>
              <a:t>Year</a:t>
            </a:r>
            <a:r>
              <a:rPr sz="2400" spc="5" dirty="0">
                <a:cs typeface="Calibri"/>
              </a:rPr>
              <a:t> </a:t>
            </a:r>
            <a:r>
              <a:rPr sz="2400" dirty="0">
                <a:cs typeface="Calibri"/>
              </a:rPr>
              <a:t>7</a:t>
            </a:r>
            <a:r>
              <a:rPr sz="2400" spc="-5" dirty="0">
                <a:cs typeface="Calibri"/>
              </a:rPr>
              <a:t> </a:t>
            </a:r>
            <a:r>
              <a:rPr sz="2400" spc="-15" dirty="0">
                <a:cs typeface="Calibri"/>
              </a:rPr>
              <a:t>to</a:t>
            </a:r>
            <a:r>
              <a:rPr sz="2400" spc="-5" dirty="0">
                <a:cs typeface="Calibri"/>
              </a:rPr>
              <a:t> </a:t>
            </a:r>
            <a:r>
              <a:rPr sz="2400" spc="-45" dirty="0">
                <a:cs typeface="Calibri"/>
              </a:rPr>
              <a:t>Year</a:t>
            </a:r>
            <a:r>
              <a:rPr sz="2400" spc="5" dirty="0">
                <a:cs typeface="Calibri"/>
              </a:rPr>
              <a:t> </a:t>
            </a:r>
            <a:r>
              <a:rPr sz="2400" spc="-5" dirty="0">
                <a:cs typeface="Calibri"/>
              </a:rPr>
              <a:t>13.	</a:t>
            </a:r>
            <a:r>
              <a:rPr sz="2400" dirty="0">
                <a:cs typeface="Calibri"/>
              </a:rPr>
              <a:t>Within</a:t>
            </a:r>
            <a:r>
              <a:rPr sz="2400" spc="-20" dirty="0">
                <a:cs typeface="Calibri"/>
              </a:rPr>
              <a:t> </a:t>
            </a:r>
            <a:r>
              <a:rPr sz="2400" dirty="0">
                <a:cs typeface="Calibri"/>
              </a:rPr>
              <a:t>each</a:t>
            </a:r>
            <a:r>
              <a:rPr sz="2400" spc="-45" dirty="0">
                <a:cs typeface="Calibri"/>
              </a:rPr>
              <a:t> </a:t>
            </a:r>
            <a:r>
              <a:rPr sz="2400" spc="-5" dirty="0">
                <a:cs typeface="Calibri"/>
              </a:rPr>
              <a:t>year</a:t>
            </a:r>
            <a:r>
              <a:rPr sz="2400" spc="-35" dirty="0">
                <a:cs typeface="Calibri"/>
              </a:rPr>
              <a:t> </a:t>
            </a:r>
            <a:r>
              <a:rPr sz="2400" spc="-15" dirty="0">
                <a:cs typeface="Calibri"/>
              </a:rPr>
              <a:t>group </a:t>
            </a:r>
            <a:r>
              <a:rPr sz="2400" spc="-530" dirty="0">
                <a:cs typeface="Calibri"/>
              </a:rPr>
              <a:t> </a:t>
            </a:r>
            <a:r>
              <a:rPr sz="2400" spc="-5" dirty="0">
                <a:cs typeface="Calibri"/>
              </a:rPr>
              <a:t>students </a:t>
            </a:r>
            <a:r>
              <a:rPr sz="2400" spc="-10" dirty="0">
                <a:cs typeface="Calibri"/>
              </a:rPr>
              <a:t>are</a:t>
            </a:r>
            <a:r>
              <a:rPr sz="2400" dirty="0">
                <a:cs typeface="Calibri"/>
              </a:rPr>
              <a:t> divided</a:t>
            </a:r>
            <a:r>
              <a:rPr sz="2400" spc="5" dirty="0">
                <a:cs typeface="Calibri"/>
              </a:rPr>
              <a:t> </a:t>
            </a:r>
            <a:r>
              <a:rPr sz="2400" spc="-15" dirty="0">
                <a:cs typeface="Calibri"/>
              </a:rPr>
              <a:t>into</a:t>
            </a:r>
            <a:r>
              <a:rPr sz="2400" spc="-5" dirty="0">
                <a:cs typeface="Calibri"/>
              </a:rPr>
              <a:t> </a:t>
            </a:r>
            <a:r>
              <a:rPr sz="2400" spc="-20" dirty="0">
                <a:cs typeface="Calibri"/>
              </a:rPr>
              <a:t>form</a:t>
            </a:r>
            <a:r>
              <a:rPr sz="2400" spc="-5" dirty="0">
                <a:cs typeface="Calibri"/>
              </a:rPr>
              <a:t> </a:t>
            </a:r>
            <a:r>
              <a:rPr sz="2400" spc="-10" dirty="0">
                <a:cs typeface="Calibri"/>
              </a:rPr>
              <a:t>groups</a:t>
            </a:r>
            <a:r>
              <a:rPr sz="2400" spc="-5" dirty="0">
                <a:cs typeface="Calibri"/>
              </a:rPr>
              <a:t> </a:t>
            </a:r>
            <a:r>
              <a:rPr sz="2400" dirty="0">
                <a:cs typeface="Calibri"/>
              </a:rPr>
              <a:t>with</a:t>
            </a:r>
            <a:r>
              <a:rPr sz="2400" spc="-10" dirty="0">
                <a:cs typeface="Calibri"/>
              </a:rPr>
              <a:t> </a:t>
            </a:r>
            <a:r>
              <a:rPr sz="2400" dirty="0">
                <a:cs typeface="Calibri"/>
              </a:rPr>
              <a:t>a</a:t>
            </a:r>
            <a:r>
              <a:rPr sz="2400" spc="-10" dirty="0">
                <a:cs typeface="Calibri"/>
              </a:rPr>
              <a:t> </a:t>
            </a:r>
            <a:r>
              <a:rPr sz="2400" spc="-15" dirty="0">
                <a:cs typeface="Calibri"/>
              </a:rPr>
              <a:t>Form</a:t>
            </a:r>
            <a:r>
              <a:rPr sz="2400" spc="-5" dirty="0">
                <a:cs typeface="Calibri"/>
              </a:rPr>
              <a:t> </a:t>
            </a:r>
            <a:r>
              <a:rPr sz="2400" spc="-70" dirty="0">
                <a:cs typeface="Calibri"/>
              </a:rPr>
              <a:t>Tutor.</a:t>
            </a:r>
            <a:r>
              <a:rPr sz="2400" spc="-5" dirty="0">
                <a:cs typeface="Calibri"/>
              </a:rPr>
              <a:t> </a:t>
            </a:r>
            <a:r>
              <a:rPr sz="2400" spc="-45" dirty="0">
                <a:cs typeface="Calibri"/>
              </a:rPr>
              <a:t>Year</a:t>
            </a:r>
            <a:r>
              <a:rPr sz="2400" dirty="0">
                <a:cs typeface="Calibri"/>
              </a:rPr>
              <a:t> 7</a:t>
            </a:r>
            <a:r>
              <a:rPr sz="2400" spc="-15" dirty="0">
                <a:cs typeface="Calibri"/>
              </a:rPr>
              <a:t> </a:t>
            </a:r>
            <a:r>
              <a:rPr sz="2400" dirty="0">
                <a:cs typeface="Calibri"/>
              </a:rPr>
              <a:t>will</a:t>
            </a:r>
            <a:r>
              <a:rPr sz="2400" spc="-15" dirty="0">
                <a:cs typeface="Calibri"/>
              </a:rPr>
              <a:t> </a:t>
            </a:r>
            <a:r>
              <a:rPr sz="2400" spc="-20" dirty="0">
                <a:cs typeface="Calibri"/>
              </a:rPr>
              <a:t>have</a:t>
            </a:r>
            <a:r>
              <a:rPr sz="2400" spc="10" dirty="0">
                <a:cs typeface="Calibri"/>
              </a:rPr>
              <a:t> </a:t>
            </a:r>
            <a:r>
              <a:rPr sz="2400" dirty="0">
                <a:cs typeface="Calibri"/>
              </a:rPr>
              <a:t>8</a:t>
            </a:r>
            <a:r>
              <a:rPr sz="2400" spc="-20" dirty="0">
                <a:cs typeface="Calibri"/>
              </a:rPr>
              <a:t> </a:t>
            </a:r>
            <a:r>
              <a:rPr sz="2400" spc="-10" dirty="0">
                <a:cs typeface="Calibri"/>
              </a:rPr>
              <a:t>tutor </a:t>
            </a:r>
            <a:r>
              <a:rPr sz="2400" spc="-5" dirty="0">
                <a:cs typeface="Calibri"/>
              </a:rPr>
              <a:t> </a:t>
            </a:r>
            <a:r>
              <a:rPr sz="2400" spc="-15" dirty="0">
                <a:cs typeface="Calibri"/>
              </a:rPr>
              <a:t>groups</a:t>
            </a:r>
            <a:r>
              <a:rPr sz="2400" spc="-10" dirty="0">
                <a:cs typeface="Calibri"/>
              </a:rPr>
              <a:t> </a:t>
            </a:r>
            <a:r>
              <a:rPr sz="2400" dirty="0">
                <a:cs typeface="Calibri"/>
              </a:rPr>
              <a:t>– a</a:t>
            </a:r>
            <a:r>
              <a:rPr sz="2400" spc="-15" dirty="0">
                <a:cs typeface="Calibri"/>
              </a:rPr>
              <a:t> </a:t>
            </a:r>
            <a:r>
              <a:rPr sz="2400" dirty="0">
                <a:cs typeface="Calibri"/>
              </a:rPr>
              <a:t>mix</a:t>
            </a:r>
            <a:r>
              <a:rPr sz="2400" spc="-10" dirty="0">
                <a:cs typeface="Calibri"/>
              </a:rPr>
              <a:t> </a:t>
            </a:r>
            <a:r>
              <a:rPr sz="2400" spc="-15" dirty="0">
                <a:cs typeface="Calibri"/>
              </a:rPr>
              <a:t>from</a:t>
            </a:r>
            <a:r>
              <a:rPr sz="2400" spc="-20" dirty="0">
                <a:cs typeface="Calibri"/>
              </a:rPr>
              <a:t> </a:t>
            </a:r>
            <a:r>
              <a:rPr sz="2400" dirty="0">
                <a:cs typeface="Calibri"/>
              </a:rPr>
              <a:t>all</a:t>
            </a:r>
            <a:r>
              <a:rPr sz="2400" spc="-5" dirty="0">
                <a:cs typeface="Calibri"/>
              </a:rPr>
              <a:t> </a:t>
            </a:r>
            <a:r>
              <a:rPr sz="2400" dirty="0">
                <a:cs typeface="Calibri"/>
              </a:rPr>
              <a:t>the</a:t>
            </a:r>
            <a:r>
              <a:rPr sz="2400" spc="-10" dirty="0">
                <a:cs typeface="Calibri"/>
              </a:rPr>
              <a:t> </a:t>
            </a:r>
            <a:r>
              <a:rPr sz="2400" spc="-15" dirty="0">
                <a:cs typeface="Calibri"/>
              </a:rPr>
              <a:t>feeder</a:t>
            </a:r>
            <a:r>
              <a:rPr sz="2400" dirty="0">
                <a:cs typeface="Calibri"/>
              </a:rPr>
              <a:t> </a:t>
            </a:r>
            <a:r>
              <a:rPr sz="2400" spc="-5" dirty="0">
                <a:cs typeface="Calibri"/>
              </a:rPr>
              <a:t>schools.</a:t>
            </a:r>
            <a:r>
              <a:rPr sz="2400" spc="-15" dirty="0">
                <a:cs typeface="Calibri"/>
              </a:rPr>
              <a:t> </a:t>
            </a:r>
            <a:r>
              <a:rPr sz="2400" spc="-5" dirty="0">
                <a:cs typeface="Calibri"/>
              </a:rPr>
              <a:t>This</a:t>
            </a:r>
            <a:r>
              <a:rPr sz="2400" dirty="0">
                <a:cs typeface="Calibri"/>
              </a:rPr>
              <a:t> is the chance</a:t>
            </a:r>
            <a:r>
              <a:rPr sz="2400" spc="-20" dirty="0">
                <a:cs typeface="Calibri"/>
              </a:rPr>
              <a:t> </a:t>
            </a:r>
            <a:r>
              <a:rPr sz="2400" spc="-15" dirty="0">
                <a:cs typeface="Calibri"/>
              </a:rPr>
              <a:t>to</a:t>
            </a:r>
            <a:r>
              <a:rPr sz="2400" spc="-10" dirty="0">
                <a:cs typeface="Calibri"/>
              </a:rPr>
              <a:t> </a:t>
            </a:r>
            <a:r>
              <a:rPr sz="2400" spc="-20" dirty="0">
                <a:cs typeface="Calibri"/>
              </a:rPr>
              <a:t>make </a:t>
            </a:r>
            <a:r>
              <a:rPr sz="2400" spc="-5" dirty="0">
                <a:cs typeface="Calibri"/>
              </a:rPr>
              <a:t>new</a:t>
            </a:r>
            <a:r>
              <a:rPr sz="2400" dirty="0">
                <a:cs typeface="Calibri"/>
              </a:rPr>
              <a:t> </a:t>
            </a:r>
            <a:r>
              <a:rPr sz="2400" spc="-5" dirty="0">
                <a:cs typeface="Calibri"/>
              </a:rPr>
              <a:t>friends</a:t>
            </a:r>
            <a:endParaRPr sz="2400" dirty="0">
              <a:cs typeface="Calibri"/>
            </a:endParaRPr>
          </a:p>
        </p:txBody>
      </p:sp>
      <p:sp>
        <p:nvSpPr>
          <p:cNvPr id="3" name="object 3"/>
          <p:cNvSpPr txBox="1"/>
          <p:nvPr/>
        </p:nvSpPr>
        <p:spPr>
          <a:xfrm>
            <a:off x="699516" y="3177539"/>
            <a:ext cx="10785475" cy="1576714"/>
          </a:xfrm>
          <a:prstGeom prst="rect">
            <a:avLst/>
          </a:prstGeom>
          <a:ln w="12192">
            <a:solidFill>
              <a:srgbClr val="000000"/>
            </a:solidFill>
          </a:ln>
        </p:spPr>
        <p:txBody>
          <a:bodyPr vert="horz" wrap="square" lIns="0" tIns="98425" rIns="0" bIns="0" rtlCol="0">
            <a:spAutoFit/>
          </a:bodyPr>
          <a:lstStyle/>
          <a:p>
            <a:pPr algn="ctr">
              <a:lnSpc>
                <a:spcPct val="100000"/>
              </a:lnSpc>
              <a:spcBef>
                <a:spcPts val="775"/>
              </a:spcBef>
            </a:pPr>
            <a:r>
              <a:rPr sz="2400" dirty="0">
                <a:cs typeface="Calibri"/>
              </a:rPr>
              <a:t>In</a:t>
            </a:r>
            <a:r>
              <a:rPr sz="2400" spc="-15" dirty="0">
                <a:cs typeface="Calibri"/>
              </a:rPr>
              <a:t> </a:t>
            </a:r>
            <a:r>
              <a:rPr sz="2400" spc="-5" dirty="0">
                <a:cs typeface="Calibri"/>
              </a:rPr>
              <a:t>year</a:t>
            </a:r>
            <a:r>
              <a:rPr sz="2400" spc="-10" dirty="0">
                <a:cs typeface="Calibri"/>
              </a:rPr>
              <a:t> </a:t>
            </a:r>
            <a:r>
              <a:rPr sz="2400" dirty="0">
                <a:cs typeface="Calibri"/>
              </a:rPr>
              <a:t>7</a:t>
            </a:r>
            <a:r>
              <a:rPr sz="2400" spc="-25" dirty="0">
                <a:cs typeface="Calibri"/>
              </a:rPr>
              <a:t> </a:t>
            </a:r>
            <a:r>
              <a:rPr sz="2400" spc="-10" dirty="0">
                <a:cs typeface="Calibri"/>
              </a:rPr>
              <a:t>your</a:t>
            </a:r>
            <a:r>
              <a:rPr sz="2400" dirty="0">
                <a:cs typeface="Calibri"/>
              </a:rPr>
              <a:t> child</a:t>
            </a:r>
            <a:r>
              <a:rPr sz="2400" spc="-20" dirty="0">
                <a:cs typeface="Calibri"/>
              </a:rPr>
              <a:t> </a:t>
            </a:r>
            <a:r>
              <a:rPr sz="2400" dirty="0">
                <a:cs typeface="Calibri"/>
              </a:rPr>
              <a:t>will</a:t>
            </a:r>
            <a:r>
              <a:rPr sz="2400" spc="-20" dirty="0">
                <a:cs typeface="Calibri"/>
              </a:rPr>
              <a:t> </a:t>
            </a:r>
            <a:r>
              <a:rPr sz="2400" spc="-5" dirty="0">
                <a:cs typeface="Calibri"/>
              </a:rPr>
              <a:t>study</a:t>
            </a:r>
            <a:r>
              <a:rPr sz="2400" spc="-15" dirty="0">
                <a:cs typeface="Calibri"/>
              </a:rPr>
              <a:t> </a:t>
            </a:r>
            <a:r>
              <a:rPr sz="2400" dirty="0">
                <a:cs typeface="Calibri"/>
              </a:rPr>
              <a:t>a</a:t>
            </a:r>
            <a:r>
              <a:rPr sz="2400" spc="-5" dirty="0">
                <a:cs typeface="Calibri"/>
              </a:rPr>
              <a:t> </a:t>
            </a:r>
            <a:r>
              <a:rPr sz="2400" dirty="0">
                <a:cs typeface="Calibri"/>
              </a:rPr>
              <a:t>wide </a:t>
            </a:r>
            <a:r>
              <a:rPr sz="2400" spc="-15" dirty="0">
                <a:cs typeface="Calibri"/>
              </a:rPr>
              <a:t>range</a:t>
            </a:r>
            <a:r>
              <a:rPr sz="2400" spc="-10" dirty="0">
                <a:cs typeface="Calibri"/>
              </a:rPr>
              <a:t> </a:t>
            </a:r>
            <a:r>
              <a:rPr sz="2400" spc="-5" dirty="0">
                <a:cs typeface="Calibri"/>
              </a:rPr>
              <a:t>of subjects.</a:t>
            </a:r>
            <a:r>
              <a:rPr sz="2400" spc="-20" dirty="0">
                <a:cs typeface="Calibri"/>
              </a:rPr>
              <a:t> </a:t>
            </a:r>
            <a:r>
              <a:rPr sz="2400" spc="-5" dirty="0">
                <a:cs typeface="Calibri"/>
              </a:rPr>
              <a:t>These</a:t>
            </a:r>
            <a:r>
              <a:rPr sz="2400" spc="10" dirty="0">
                <a:cs typeface="Calibri"/>
              </a:rPr>
              <a:t> </a:t>
            </a:r>
            <a:r>
              <a:rPr sz="2400" dirty="0">
                <a:cs typeface="Calibri"/>
              </a:rPr>
              <a:t>will</a:t>
            </a:r>
            <a:r>
              <a:rPr sz="2400" spc="-20" dirty="0">
                <a:cs typeface="Calibri"/>
              </a:rPr>
              <a:t> </a:t>
            </a:r>
            <a:r>
              <a:rPr sz="2400" spc="-5" dirty="0">
                <a:cs typeface="Calibri"/>
              </a:rPr>
              <a:t>be</a:t>
            </a:r>
            <a:r>
              <a:rPr sz="2400" spc="-10" dirty="0">
                <a:cs typeface="Calibri"/>
              </a:rPr>
              <a:t> taught</a:t>
            </a:r>
            <a:r>
              <a:rPr sz="2400" spc="-20" dirty="0">
                <a:cs typeface="Calibri"/>
              </a:rPr>
              <a:t> </a:t>
            </a:r>
            <a:r>
              <a:rPr sz="2400" spc="-10" dirty="0">
                <a:cs typeface="Calibri"/>
              </a:rPr>
              <a:t>by</a:t>
            </a:r>
            <a:endParaRPr sz="2400" dirty="0">
              <a:cs typeface="Calibri"/>
            </a:endParaRPr>
          </a:p>
          <a:p>
            <a:pPr algn="ctr">
              <a:lnSpc>
                <a:spcPct val="100000"/>
              </a:lnSpc>
            </a:pPr>
            <a:r>
              <a:rPr lang="en-GB" sz="2400" spc="-5" dirty="0">
                <a:cs typeface="Calibri"/>
              </a:rPr>
              <a:t>s</a:t>
            </a:r>
            <a:r>
              <a:rPr sz="2400" spc="-5" dirty="0">
                <a:cs typeface="Calibri"/>
              </a:rPr>
              <a:t>ubject</a:t>
            </a:r>
            <a:r>
              <a:rPr sz="2400" spc="-40" dirty="0">
                <a:cs typeface="Calibri"/>
              </a:rPr>
              <a:t> </a:t>
            </a:r>
            <a:r>
              <a:rPr sz="2400" spc="-5" dirty="0">
                <a:cs typeface="Calibri"/>
              </a:rPr>
              <a:t>specialists:</a:t>
            </a:r>
            <a:endParaRPr sz="2400" dirty="0">
              <a:cs typeface="Calibri"/>
            </a:endParaRPr>
          </a:p>
          <a:p>
            <a:pPr marL="119380" marR="113030" algn="ctr">
              <a:lnSpc>
                <a:spcPct val="100000"/>
              </a:lnSpc>
            </a:pPr>
            <a:r>
              <a:rPr sz="2400" spc="-5" dirty="0">
                <a:cs typeface="Calibri"/>
              </a:rPr>
              <a:t>English, Maths,</a:t>
            </a:r>
            <a:r>
              <a:rPr sz="2400" spc="-20" dirty="0">
                <a:cs typeface="Calibri"/>
              </a:rPr>
              <a:t> </a:t>
            </a:r>
            <a:r>
              <a:rPr sz="2400" dirty="0">
                <a:cs typeface="Calibri"/>
              </a:rPr>
              <a:t>Science,</a:t>
            </a:r>
            <a:r>
              <a:rPr sz="2400" spc="-10" dirty="0">
                <a:cs typeface="Calibri"/>
              </a:rPr>
              <a:t> </a:t>
            </a:r>
            <a:r>
              <a:rPr sz="2400" spc="5" dirty="0">
                <a:cs typeface="Calibri"/>
              </a:rPr>
              <a:t>MFL,</a:t>
            </a:r>
            <a:r>
              <a:rPr sz="2400" spc="-10" dirty="0">
                <a:cs typeface="Calibri"/>
              </a:rPr>
              <a:t> </a:t>
            </a:r>
            <a:r>
              <a:rPr sz="2400" spc="-30" dirty="0">
                <a:cs typeface="Calibri"/>
              </a:rPr>
              <a:t>History,</a:t>
            </a:r>
            <a:r>
              <a:rPr sz="2400" spc="-25" dirty="0">
                <a:cs typeface="Calibri"/>
              </a:rPr>
              <a:t> </a:t>
            </a:r>
            <a:r>
              <a:rPr sz="2400" spc="-30" dirty="0">
                <a:cs typeface="Calibri"/>
              </a:rPr>
              <a:t>Geography,</a:t>
            </a:r>
            <a:r>
              <a:rPr sz="2400" dirty="0">
                <a:cs typeface="Calibri"/>
              </a:rPr>
              <a:t> </a:t>
            </a:r>
            <a:r>
              <a:rPr sz="2400" spc="-25" dirty="0">
                <a:cs typeface="Calibri"/>
              </a:rPr>
              <a:t>PD,</a:t>
            </a:r>
            <a:r>
              <a:rPr sz="2400" spc="-10" dirty="0">
                <a:cs typeface="Calibri"/>
              </a:rPr>
              <a:t> </a:t>
            </a:r>
            <a:r>
              <a:rPr sz="2400" dirty="0">
                <a:cs typeface="Calibri"/>
              </a:rPr>
              <a:t>RE,</a:t>
            </a:r>
            <a:r>
              <a:rPr sz="2400" spc="-15" dirty="0">
                <a:cs typeface="Calibri"/>
              </a:rPr>
              <a:t> </a:t>
            </a:r>
            <a:r>
              <a:rPr sz="2400" dirty="0">
                <a:cs typeface="Calibri"/>
              </a:rPr>
              <a:t>PE, Art,</a:t>
            </a:r>
            <a:r>
              <a:rPr sz="2400" spc="-10" dirty="0">
                <a:cs typeface="Calibri"/>
              </a:rPr>
              <a:t> </a:t>
            </a:r>
            <a:r>
              <a:rPr sz="2400" spc="-95" dirty="0">
                <a:cs typeface="Calibri"/>
              </a:rPr>
              <a:t>DT,</a:t>
            </a:r>
            <a:r>
              <a:rPr sz="2400" dirty="0">
                <a:cs typeface="Calibri"/>
              </a:rPr>
              <a:t> </a:t>
            </a:r>
            <a:r>
              <a:rPr lang="en-GB" sz="2400" spc="-20" dirty="0">
                <a:cs typeface="Calibri"/>
              </a:rPr>
              <a:t>F</a:t>
            </a:r>
            <a:r>
              <a:rPr sz="2400" spc="-20" dirty="0">
                <a:cs typeface="Calibri"/>
              </a:rPr>
              <a:t>ood</a:t>
            </a:r>
            <a:r>
              <a:rPr sz="2400" spc="5" dirty="0">
                <a:cs typeface="Calibri"/>
              </a:rPr>
              <a:t> </a:t>
            </a:r>
            <a:r>
              <a:rPr lang="en-GB" sz="2400" spc="-10" dirty="0">
                <a:cs typeface="Calibri"/>
              </a:rPr>
              <a:t>T</a:t>
            </a:r>
            <a:r>
              <a:rPr sz="2400" spc="-10" dirty="0">
                <a:cs typeface="Calibri"/>
              </a:rPr>
              <a:t>echnology </a:t>
            </a:r>
            <a:r>
              <a:rPr sz="2400" spc="-525" dirty="0">
                <a:cs typeface="Calibri"/>
              </a:rPr>
              <a:t> </a:t>
            </a:r>
            <a:r>
              <a:rPr sz="2400" dirty="0">
                <a:cs typeface="Calibri"/>
              </a:rPr>
              <a:t>Music,</a:t>
            </a:r>
            <a:r>
              <a:rPr sz="2400" spc="-20" dirty="0">
                <a:cs typeface="Calibri"/>
              </a:rPr>
              <a:t> </a:t>
            </a:r>
            <a:r>
              <a:rPr sz="2400" spc="-15" dirty="0">
                <a:cs typeface="Calibri"/>
              </a:rPr>
              <a:t>Drama</a:t>
            </a:r>
            <a:r>
              <a:rPr sz="2400" spc="-10" dirty="0">
                <a:cs typeface="Calibri"/>
              </a:rPr>
              <a:t> </a:t>
            </a:r>
            <a:r>
              <a:rPr sz="2400" dirty="0">
                <a:cs typeface="Calibri"/>
              </a:rPr>
              <a:t>and</a:t>
            </a:r>
            <a:r>
              <a:rPr sz="2400" spc="-5" dirty="0">
                <a:cs typeface="Calibri"/>
              </a:rPr>
              <a:t> </a:t>
            </a:r>
            <a:r>
              <a:rPr sz="2400" spc="-10" dirty="0">
                <a:cs typeface="Calibri"/>
              </a:rPr>
              <a:t>Computer</a:t>
            </a:r>
            <a:r>
              <a:rPr sz="2400" spc="-25" dirty="0">
                <a:cs typeface="Calibri"/>
              </a:rPr>
              <a:t> </a:t>
            </a:r>
            <a:r>
              <a:rPr sz="2400" dirty="0">
                <a:cs typeface="Calibri"/>
              </a:rPr>
              <a:t>Science.</a:t>
            </a:r>
          </a:p>
        </p:txBody>
      </p:sp>
      <p:sp>
        <p:nvSpPr>
          <p:cNvPr id="4" name="object 4"/>
          <p:cNvSpPr txBox="1"/>
          <p:nvPr/>
        </p:nvSpPr>
        <p:spPr>
          <a:xfrm>
            <a:off x="513587" y="4943160"/>
            <a:ext cx="2967355" cy="1725472"/>
          </a:xfrm>
          <a:prstGeom prst="rect">
            <a:avLst/>
          </a:prstGeom>
          <a:ln w="12192">
            <a:solidFill>
              <a:srgbClr val="000000"/>
            </a:solidFill>
          </a:ln>
        </p:spPr>
        <p:txBody>
          <a:bodyPr vert="horz" wrap="square" lIns="0" tIns="245745" rIns="0" bIns="0" rtlCol="0" anchor="t">
            <a:spAutoFit/>
          </a:bodyPr>
          <a:lstStyle/>
          <a:p>
            <a:pPr marL="737870" marR="144145" indent="-588645">
              <a:spcBef>
                <a:spcPts val="1935"/>
              </a:spcBef>
            </a:pPr>
            <a:r>
              <a:rPr sz="2400" dirty="0">
                <a:cs typeface="Calibri"/>
              </a:rPr>
              <a:t>MFL:</a:t>
            </a:r>
            <a:r>
              <a:rPr sz="2400" spc="-45" dirty="0">
                <a:cs typeface="Calibri"/>
              </a:rPr>
              <a:t> </a:t>
            </a:r>
            <a:r>
              <a:rPr sz="2400" spc="-10" dirty="0">
                <a:cs typeface="Calibri"/>
              </a:rPr>
              <a:t>French,</a:t>
            </a:r>
            <a:r>
              <a:rPr sz="2400" spc="-50" dirty="0">
                <a:cs typeface="Calibri"/>
              </a:rPr>
              <a:t> </a:t>
            </a:r>
            <a:r>
              <a:rPr sz="2400" dirty="0">
                <a:cs typeface="Calibri"/>
              </a:rPr>
              <a:t>German</a:t>
            </a:r>
            <a:r>
              <a:rPr lang="en-US" sz="2400" dirty="0">
                <a:cs typeface="Calibri"/>
              </a:rPr>
              <a:t>, S</a:t>
            </a:r>
            <a:r>
              <a:rPr lang="en-US" sz="2400" spc="-5" dirty="0">
                <a:cs typeface="Calibri"/>
              </a:rPr>
              <a:t>panish and Mandarin</a:t>
            </a:r>
            <a:endParaRPr sz="2400" dirty="0">
              <a:cs typeface="Calibri"/>
            </a:endParaRPr>
          </a:p>
        </p:txBody>
      </p:sp>
      <p:sp>
        <p:nvSpPr>
          <p:cNvPr id="5" name="object 5"/>
          <p:cNvSpPr txBox="1"/>
          <p:nvPr/>
        </p:nvSpPr>
        <p:spPr>
          <a:xfrm>
            <a:off x="3660647" y="5131308"/>
            <a:ext cx="4829810" cy="1535677"/>
          </a:xfrm>
          <a:prstGeom prst="rect">
            <a:avLst/>
          </a:prstGeom>
          <a:ln w="12192">
            <a:solidFill>
              <a:srgbClr val="000000"/>
            </a:solidFill>
          </a:ln>
        </p:spPr>
        <p:txBody>
          <a:bodyPr vert="horz" wrap="square" lIns="0" tIns="57785" rIns="0" bIns="0" rtlCol="0" anchor="t">
            <a:spAutoFit/>
          </a:bodyPr>
          <a:lstStyle/>
          <a:p>
            <a:pPr marL="179070" marR="165100" indent="-6985" algn="ctr">
              <a:spcBef>
                <a:spcPts val="455"/>
              </a:spcBef>
            </a:pPr>
            <a:r>
              <a:rPr sz="2400" spc="-5" dirty="0">
                <a:cs typeface="Calibri"/>
              </a:rPr>
              <a:t>Specialist </a:t>
            </a:r>
            <a:r>
              <a:rPr sz="2400" spc="-10" dirty="0">
                <a:cs typeface="Calibri"/>
              </a:rPr>
              <a:t>rooms: </a:t>
            </a:r>
            <a:r>
              <a:rPr sz="2400" spc="-5" dirty="0">
                <a:cs typeface="Calibri"/>
              </a:rPr>
              <a:t>Fully </a:t>
            </a:r>
            <a:r>
              <a:rPr sz="2400" dirty="0">
                <a:cs typeface="Calibri"/>
              </a:rPr>
              <a:t>equipped</a:t>
            </a:r>
            <a:r>
              <a:rPr lang="en-US" sz="2400" dirty="0">
                <a:cs typeface="Calibri"/>
              </a:rPr>
              <a:t> </a:t>
            </a:r>
            <a:r>
              <a:rPr sz="2400" spc="5" dirty="0">
                <a:cs typeface="Calibri"/>
              </a:rPr>
              <a:t> </a:t>
            </a:r>
            <a:r>
              <a:rPr sz="2400" dirty="0">
                <a:cs typeface="Calibri"/>
              </a:rPr>
              <a:t>science labs, </a:t>
            </a:r>
            <a:r>
              <a:rPr lang="en-US" sz="2400" spc="-5" dirty="0">
                <a:cs typeface="Calibri"/>
              </a:rPr>
              <a:t>purpose-built </a:t>
            </a:r>
            <a:r>
              <a:rPr sz="2400" spc="-15" dirty="0">
                <a:cs typeface="Calibri"/>
              </a:rPr>
              <a:t>DT </a:t>
            </a:r>
            <a:r>
              <a:rPr sz="2400" spc="-5" dirty="0">
                <a:cs typeface="Calibri"/>
              </a:rPr>
              <a:t>block,</a:t>
            </a:r>
            <a:r>
              <a:rPr lang="en-US" sz="2400" spc="-5" dirty="0">
                <a:cs typeface="Calibri"/>
              </a:rPr>
              <a:t> </a:t>
            </a:r>
            <a:r>
              <a:rPr sz="2400" spc="-530" dirty="0">
                <a:cs typeface="Calibri"/>
              </a:rPr>
              <a:t> </a:t>
            </a:r>
            <a:r>
              <a:rPr sz="2400" spc="-15" dirty="0">
                <a:cs typeface="Calibri"/>
              </a:rPr>
              <a:t>Food </a:t>
            </a:r>
            <a:r>
              <a:rPr lang="en-GB" sz="2400" spc="-5" dirty="0">
                <a:cs typeface="Calibri"/>
              </a:rPr>
              <a:t>T</a:t>
            </a:r>
            <a:r>
              <a:rPr sz="2400" spc="-5" dirty="0">
                <a:cs typeface="Calibri"/>
              </a:rPr>
              <a:t>echnology</a:t>
            </a:r>
            <a:r>
              <a:rPr sz="2400" spc="-25" dirty="0">
                <a:cs typeface="Calibri"/>
              </a:rPr>
              <a:t> </a:t>
            </a:r>
            <a:r>
              <a:rPr sz="2400" spc="-10" dirty="0">
                <a:cs typeface="Calibri"/>
              </a:rPr>
              <a:t>suite,</a:t>
            </a:r>
            <a:r>
              <a:rPr sz="2400" spc="-5" dirty="0">
                <a:cs typeface="Calibri"/>
              </a:rPr>
              <a:t> </a:t>
            </a:r>
            <a:r>
              <a:rPr sz="2400" dirty="0">
                <a:cs typeface="Calibri"/>
              </a:rPr>
              <a:t>ICT</a:t>
            </a:r>
            <a:r>
              <a:rPr sz="2400" spc="-30" dirty="0">
                <a:cs typeface="Calibri"/>
              </a:rPr>
              <a:t> </a:t>
            </a:r>
            <a:r>
              <a:rPr sz="2400" spc="-5" dirty="0">
                <a:cs typeface="Calibri"/>
              </a:rPr>
              <a:t>facilities.</a:t>
            </a:r>
            <a:endParaRPr sz="2400" dirty="0">
              <a:cs typeface="Calibri"/>
            </a:endParaRPr>
          </a:p>
        </p:txBody>
      </p:sp>
      <p:sp>
        <p:nvSpPr>
          <p:cNvPr id="6" name="object 6"/>
          <p:cNvSpPr txBox="1"/>
          <p:nvPr/>
        </p:nvSpPr>
        <p:spPr>
          <a:xfrm>
            <a:off x="8778240" y="5131308"/>
            <a:ext cx="2967355" cy="1171475"/>
          </a:xfrm>
          <a:prstGeom prst="rect">
            <a:avLst/>
          </a:prstGeom>
          <a:ln w="12192">
            <a:solidFill>
              <a:srgbClr val="000000"/>
            </a:solidFill>
          </a:ln>
        </p:spPr>
        <p:txBody>
          <a:bodyPr vert="horz" wrap="square" lIns="0" tIns="62865" rIns="0" bIns="0" rtlCol="0">
            <a:spAutoFit/>
          </a:bodyPr>
          <a:lstStyle/>
          <a:p>
            <a:pPr marL="201930" marR="194310" algn="ctr">
              <a:lnSpc>
                <a:spcPct val="100000"/>
              </a:lnSpc>
              <a:spcBef>
                <a:spcPts val="495"/>
              </a:spcBef>
            </a:pPr>
            <a:r>
              <a:rPr sz="2400" spc="-30" dirty="0">
                <a:cs typeface="Calibri"/>
              </a:rPr>
              <a:t>Teaching</a:t>
            </a:r>
            <a:r>
              <a:rPr sz="2400" spc="-20" dirty="0">
                <a:cs typeface="Calibri"/>
              </a:rPr>
              <a:t> </a:t>
            </a:r>
            <a:r>
              <a:rPr sz="2400" spc="-15" dirty="0">
                <a:cs typeface="Calibri"/>
              </a:rPr>
              <a:t>groups</a:t>
            </a:r>
            <a:r>
              <a:rPr sz="2400" spc="-20" dirty="0">
                <a:cs typeface="Calibri"/>
              </a:rPr>
              <a:t> </a:t>
            </a:r>
            <a:r>
              <a:rPr sz="2400" spc="-15" dirty="0">
                <a:cs typeface="Calibri"/>
              </a:rPr>
              <a:t>are </a:t>
            </a:r>
            <a:r>
              <a:rPr sz="2400" spc="-10" dirty="0">
                <a:cs typeface="Calibri"/>
              </a:rPr>
              <a:t> </a:t>
            </a:r>
            <a:r>
              <a:rPr sz="2400" spc="-5" dirty="0">
                <a:cs typeface="Calibri"/>
              </a:rPr>
              <a:t>not</a:t>
            </a:r>
            <a:r>
              <a:rPr sz="2400" spc="-50" dirty="0">
                <a:cs typeface="Calibri"/>
              </a:rPr>
              <a:t> </a:t>
            </a:r>
            <a:r>
              <a:rPr sz="2400" spc="-5" dirty="0">
                <a:cs typeface="Calibri"/>
              </a:rPr>
              <a:t>designed</a:t>
            </a:r>
            <a:r>
              <a:rPr sz="2400" spc="-45" dirty="0">
                <a:cs typeface="Calibri"/>
              </a:rPr>
              <a:t> </a:t>
            </a:r>
            <a:r>
              <a:rPr sz="2400" spc="-10" dirty="0">
                <a:cs typeface="Calibri"/>
              </a:rPr>
              <a:t>around </a:t>
            </a:r>
            <a:r>
              <a:rPr sz="2400" spc="-525" dirty="0">
                <a:cs typeface="Calibri"/>
              </a:rPr>
              <a:t> </a:t>
            </a:r>
            <a:r>
              <a:rPr sz="2400" spc="-5" dirty="0">
                <a:cs typeface="Calibri"/>
              </a:rPr>
              <a:t>friendship </a:t>
            </a:r>
            <a:r>
              <a:rPr sz="2400" spc="-15" dirty="0">
                <a:cs typeface="Calibri"/>
              </a:rPr>
              <a:t>groups</a:t>
            </a:r>
            <a:endParaRPr sz="2400" dirty="0">
              <a:cs typeface="Calibri"/>
            </a:endParaRPr>
          </a:p>
        </p:txBody>
      </p:sp>
      <p:sp>
        <p:nvSpPr>
          <p:cNvPr id="9" name="TextBox 8">
            <a:extLst>
              <a:ext uri="{FF2B5EF4-FFF2-40B4-BE49-F238E27FC236}">
                <a16:creationId xmlns:a16="http://schemas.microsoft.com/office/drawing/2014/main" id="{B30AF782-90CE-B762-40C7-433F2A2C082B}"/>
              </a:ext>
            </a:extLst>
          </p:cNvPr>
          <p:cNvSpPr txBox="1"/>
          <p:nvPr/>
        </p:nvSpPr>
        <p:spPr>
          <a:xfrm>
            <a:off x="3480941" y="354484"/>
            <a:ext cx="800404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b="1" dirty="0">
                <a:solidFill>
                  <a:schemeClr val="accent5">
                    <a:lumMod val="50000"/>
                  </a:schemeClr>
                </a:solidFill>
              </a:rPr>
              <a:t>LEARNING</a:t>
            </a:r>
            <a:endParaRPr lang="en-US" sz="2800" dirty="0">
              <a:solidFill>
                <a:schemeClr val="accent5">
                  <a:lumMod val="50000"/>
                </a:schemeClr>
              </a:solidFill>
            </a:endParaRPr>
          </a:p>
        </p:txBody>
      </p:sp>
      <p:pic>
        <p:nvPicPr>
          <p:cNvPr id="8"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837553" y="100618"/>
            <a:ext cx="2319422" cy="1388777"/>
          </a:xfrm>
          <a:prstGeom prst="rect">
            <a:avLst/>
          </a:prstGeom>
        </p:spPr>
      </p:pic>
    </p:spTree>
    <p:extLst>
      <p:ext uri="{BB962C8B-B14F-4D97-AF65-F5344CB8AC3E}">
        <p14:creationId xmlns:p14="http://schemas.microsoft.com/office/powerpoint/2010/main" val="252368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170861" y="2517131"/>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endParaRPr lang="en-GB" sz="2200" dirty="0">
              <a:cs typeface="Calibri"/>
            </a:endParaRPr>
          </a:p>
          <a:p>
            <a:pPr indent="-228600">
              <a:lnSpc>
                <a:spcPct val="110000"/>
              </a:lnSpc>
              <a:spcAft>
                <a:spcPts val="600"/>
              </a:spcAft>
              <a:buFont typeface="Arial" panose="020B0604020202020204" pitchFamily="34" charset="0"/>
              <a:buChar char="•"/>
            </a:pPr>
            <a:endParaRPr lang="en-US" sz="1700"/>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9190180" y="-77746"/>
            <a:ext cx="2957308" cy="1808889"/>
          </a:xfrm>
          <a:prstGeom prst="rect">
            <a:avLst/>
          </a:prstGeom>
        </p:spPr>
      </p:pic>
      <p:sp>
        <p:nvSpPr>
          <p:cNvPr id="6" name="object 3">
            <a:extLst>
              <a:ext uri="{FF2B5EF4-FFF2-40B4-BE49-F238E27FC236}">
                <a16:creationId xmlns:a16="http://schemas.microsoft.com/office/drawing/2014/main" id="{82B38850-711F-AF4E-C664-9DEEFC76A298}"/>
              </a:ext>
            </a:extLst>
          </p:cNvPr>
          <p:cNvSpPr txBox="1"/>
          <p:nvPr/>
        </p:nvSpPr>
        <p:spPr>
          <a:xfrm>
            <a:off x="457648" y="2748773"/>
            <a:ext cx="11878502" cy="4003660"/>
          </a:xfrm>
          <a:prstGeom prst="rect">
            <a:avLst/>
          </a:prstGeom>
        </p:spPr>
        <p:txBody>
          <a:bodyPr vert="horz" wrap="square" lIns="0" tIns="1270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3239770">
              <a:spcBef>
                <a:spcPts val="100"/>
              </a:spcBef>
              <a:buFont typeface="Arial"/>
              <a:buChar char="•"/>
              <a:tabLst>
                <a:tab pos="241300" algn="l"/>
              </a:tabLst>
            </a:pPr>
            <a:r>
              <a:rPr lang="en-GB" sz="2400" spc="-65" dirty="0">
                <a:cs typeface="Calibri"/>
              </a:rPr>
              <a:t> </a:t>
            </a:r>
            <a:r>
              <a:rPr sz="2400" spc="-65" dirty="0">
                <a:cs typeface="Calibri"/>
              </a:rPr>
              <a:t>We</a:t>
            </a:r>
            <a:r>
              <a:rPr sz="2400" spc="-5" dirty="0">
                <a:cs typeface="Calibri"/>
              </a:rPr>
              <a:t> </a:t>
            </a:r>
            <a:r>
              <a:rPr sz="2400" spc="-10" dirty="0">
                <a:cs typeface="Calibri"/>
              </a:rPr>
              <a:t>use</a:t>
            </a:r>
            <a:r>
              <a:rPr sz="2400" spc="15" dirty="0">
                <a:cs typeface="Calibri"/>
              </a:rPr>
              <a:t> </a:t>
            </a:r>
            <a:r>
              <a:rPr sz="2400" spc="-5" dirty="0">
                <a:cs typeface="Calibri"/>
              </a:rPr>
              <a:t>the</a:t>
            </a:r>
            <a:r>
              <a:rPr sz="2400" dirty="0">
                <a:cs typeface="Calibri"/>
              </a:rPr>
              <a:t> </a:t>
            </a:r>
            <a:r>
              <a:rPr sz="2400" spc="-10" dirty="0">
                <a:cs typeface="Calibri"/>
              </a:rPr>
              <a:t>online</a:t>
            </a:r>
            <a:r>
              <a:rPr sz="2400" spc="15" dirty="0">
                <a:cs typeface="Calibri"/>
              </a:rPr>
              <a:t> </a:t>
            </a:r>
            <a:r>
              <a:rPr sz="2400" spc="-30" dirty="0">
                <a:cs typeface="Calibri"/>
              </a:rPr>
              <a:t>system</a:t>
            </a:r>
            <a:r>
              <a:rPr sz="2400" spc="15" dirty="0">
                <a:cs typeface="Calibri"/>
              </a:rPr>
              <a:t> </a:t>
            </a:r>
            <a:r>
              <a:rPr lang="en-US" sz="2400" b="1" spc="-10" dirty="0">
                <a:cs typeface="Calibri"/>
              </a:rPr>
              <a:t>Satchel </a:t>
            </a:r>
            <a:r>
              <a:rPr lang="en-US" sz="2400" spc="-10" dirty="0">
                <a:cs typeface="Calibri"/>
              </a:rPr>
              <a:t>to record and set homework. </a:t>
            </a:r>
            <a:endParaRPr lang="en-US" sz="2400" b="1" spc="5" dirty="0">
              <a:cs typeface="Calibri"/>
            </a:endParaRPr>
          </a:p>
          <a:p>
            <a:pPr marL="12700" marR="3239770">
              <a:spcBef>
                <a:spcPts val="100"/>
              </a:spcBef>
              <a:tabLst>
                <a:tab pos="241300" algn="l"/>
              </a:tabLst>
            </a:pPr>
            <a:endParaRPr sz="2400" dirty="0">
              <a:cs typeface="Calibri"/>
            </a:endParaRPr>
          </a:p>
          <a:p>
            <a:pPr marL="241300" indent="-228600">
              <a:spcBef>
                <a:spcPts val="335"/>
              </a:spcBef>
              <a:buFont typeface="Arial"/>
              <a:buChar char="•"/>
              <a:tabLst>
                <a:tab pos="241300" algn="l"/>
              </a:tabLst>
            </a:pPr>
            <a:r>
              <a:rPr sz="2400" spc="-20" dirty="0">
                <a:cs typeface="Calibri"/>
              </a:rPr>
              <a:t>Reminders</a:t>
            </a:r>
            <a:r>
              <a:rPr sz="2400" spc="30" dirty="0">
                <a:cs typeface="Calibri"/>
              </a:rPr>
              <a:t> </a:t>
            </a:r>
            <a:r>
              <a:rPr lang="en-GB" sz="2400" spc="-10" dirty="0">
                <a:cs typeface="Calibri"/>
              </a:rPr>
              <a:t>are </a:t>
            </a:r>
            <a:r>
              <a:rPr sz="2400" spc="-10" dirty="0">
                <a:cs typeface="Calibri"/>
              </a:rPr>
              <a:t>set</a:t>
            </a:r>
            <a:r>
              <a:rPr sz="2400" spc="-5" dirty="0">
                <a:cs typeface="Calibri"/>
              </a:rPr>
              <a:t> </a:t>
            </a:r>
            <a:r>
              <a:rPr sz="2400" spc="-25" dirty="0">
                <a:cs typeface="Calibri"/>
              </a:rPr>
              <a:t>for</a:t>
            </a:r>
            <a:r>
              <a:rPr sz="2400" dirty="0">
                <a:cs typeface="Calibri"/>
              </a:rPr>
              <a:t> </a:t>
            </a:r>
            <a:r>
              <a:rPr sz="2400" spc="-15" dirty="0">
                <a:cs typeface="Calibri"/>
              </a:rPr>
              <a:t>students</a:t>
            </a:r>
            <a:r>
              <a:rPr sz="2400" spc="55" dirty="0">
                <a:cs typeface="Calibri"/>
              </a:rPr>
              <a:t> </a:t>
            </a:r>
            <a:r>
              <a:rPr sz="2400" spc="-5" dirty="0">
                <a:cs typeface="Calibri"/>
              </a:rPr>
              <a:t>and</a:t>
            </a:r>
            <a:r>
              <a:rPr lang="en-GB" sz="2400" spc="15" dirty="0">
                <a:cs typeface="Calibri"/>
              </a:rPr>
              <a:t> </a:t>
            </a:r>
            <a:r>
              <a:rPr sz="2400" spc="-25" dirty="0">
                <a:cs typeface="Calibri"/>
              </a:rPr>
              <a:t>you</a:t>
            </a:r>
            <a:r>
              <a:rPr lang="en-GB" sz="2400" dirty="0">
                <a:cs typeface="Calibri"/>
              </a:rPr>
              <a:t> </a:t>
            </a:r>
            <a:r>
              <a:rPr sz="2400" spc="-10" dirty="0">
                <a:cs typeface="Calibri"/>
              </a:rPr>
              <a:t>can</a:t>
            </a:r>
            <a:r>
              <a:rPr sz="2400" spc="5" dirty="0">
                <a:cs typeface="Calibri"/>
              </a:rPr>
              <a:t> </a:t>
            </a:r>
            <a:r>
              <a:rPr sz="2400" spc="-10" dirty="0">
                <a:cs typeface="Calibri"/>
              </a:rPr>
              <a:t>view</a:t>
            </a:r>
            <a:r>
              <a:rPr lang="en-GB" sz="2400" spc="-10" dirty="0">
                <a:cs typeface="Calibri"/>
              </a:rPr>
              <a:t> these</a:t>
            </a:r>
            <a:r>
              <a:rPr lang="en-GB" sz="2400" spc="-5" dirty="0">
                <a:cs typeface="Calibri"/>
              </a:rPr>
              <a:t> at home </a:t>
            </a:r>
            <a:r>
              <a:rPr sz="2400" spc="-10" dirty="0">
                <a:cs typeface="Calibri"/>
              </a:rPr>
              <a:t>via</a:t>
            </a:r>
            <a:r>
              <a:rPr sz="2400" spc="-5" dirty="0">
                <a:cs typeface="Calibri"/>
              </a:rPr>
              <a:t> the</a:t>
            </a:r>
            <a:r>
              <a:rPr sz="2400" spc="5" dirty="0">
                <a:cs typeface="Calibri"/>
              </a:rPr>
              <a:t> </a:t>
            </a:r>
            <a:r>
              <a:rPr sz="2400" spc="-15" dirty="0">
                <a:cs typeface="Calibri"/>
              </a:rPr>
              <a:t>website</a:t>
            </a:r>
            <a:r>
              <a:rPr sz="2400" spc="-5" dirty="0">
                <a:cs typeface="Calibri"/>
              </a:rPr>
              <a:t> or</a:t>
            </a:r>
            <a:r>
              <a:rPr lang="en-US" sz="2400" spc="-5" dirty="0">
                <a:cs typeface="Calibri"/>
              </a:rPr>
              <a:t> on </a:t>
            </a:r>
            <a:r>
              <a:rPr sz="2400" spc="-15" dirty="0">
                <a:cs typeface="Calibri"/>
              </a:rPr>
              <a:t>your</a:t>
            </a:r>
            <a:r>
              <a:rPr sz="2400" spc="15" dirty="0">
                <a:cs typeface="Calibri"/>
              </a:rPr>
              <a:t> </a:t>
            </a:r>
            <a:r>
              <a:rPr sz="2400" spc="-10" dirty="0">
                <a:cs typeface="Calibri"/>
              </a:rPr>
              <a:t>phone</a:t>
            </a:r>
            <a:r>
              <a:rPr lang="en-GB" sz="2400" spc="-10" dirty="0">
                <a:cs typeface="Calibri"/>
              </a:rPr>
              <a:t> via an app.</a:t>
            </a:r>
            <a:endParaRPr sz="2400" dirty="0">
              <a:cs typeface="Calibri"/>
            </a:endParaRPr>
          </a:p>
          <a:p>
            <a:pPr>
              <a:lnSpc>
                <a:spcPct val="100000"/>
              </a:lnSpc>
              <a:spcBef>
                <a:spcPts val="15"/>
              </a:spcBef>
            </a:pPr>
            <a:endParaRPr sz="2400" dirty="0">
              <a:cs typeface="Calibri"/>
            </a:endParaRPr>
          </a:p>
          <a:p>
            <a:pPr marL="241300" indent="-228600">
              <a:buFont typeface="Arial"/>
              <a:buChar char="•"/>
              <a:tabLst>
                <a:tab pos="241300" algn="l"/>
              </a:tabLst>
            </a:pPr>
            <a:r>
              <a:rPr lang="en-GB" sz="2400" spc="-55" dirty="0">
                <a:cs typeface="Calibri"/>
              </a:rPr>
              <a:t>Students </a:t>
            </a:r>
            <a:r>
              <a:rPr sz="2400" spc="-5" dirty="0">
                <a:cs typeface="Calibri"/>
              </a:rPr>
              <a:t>will</a:t>
            </a:r>
            <a:r>
              <a:rPr sz="2400" dirty="0">
                <a:cs typeface="Calibri"/>
              </a:rPr>
              <a:t> </a:t>
            </a:r>
            <a:r>
              <a:rPr sz="2400" spc="-5" dirty="0">
                <a:cs typeface="Calibri"/>
              </a:rPr>
              <a:t>also </a:t>
            </a:r>
            <a:r>
              <a:rPr sz="2400" spc="-15" dirty="0">
                <a:cs typeface="Calibri"/>
              </a:rPr>
              <a:t>receive</a:t>
            </a:r>
            <a:r>
              <a:rPr sz="2400" spc="-5" dirty="0">
                <a:cs typeface="Calibri"/>
              </a:rPr>
              <a:t> a </a:t>
            </a:r>
            <a:r>
              <a:rPr lang="en-GB" sz="2400" spc="-5" dirty="0">
                <a:cs typeface="Calibri"/>
              </a:rPr>
              <a:t>diary</a:t>
            </a:r>
            <a:r>
              <a:rPr sz="2400" spc="10" dirty="0">
                <a:cs typeface="Calibri"/>
              </a:rPr>
              <a:t> </a:t>
            </a:r>
            <a:r>
              <a:rPr sz="2400" spc="-20" dirty="0">
                <a:cs typeface="Calibri"/>
              </a:rPr>
              <a:t>to</a:t>
            </a:r>
            <a:r>
              <a:rPr sz="2400" spc="-5" dirty="0">
                <a:cs typeface="Calibri"/>
              </a:rPr>
              <a:t> </a:t>
            </a:r>
            <a:r>
              <a:rPr lang="en-GB" sz="2400" spc="-20" dirty="0">
                <a:cs typeface="Calibri"/>
              </a:rPr>
              <a:t>write down</a:t>
            </a:r>
            <a:r>
              <a:rPr sz="2400" dirty="0">
                <a:cs typeface="Calibri"/>
              </a:rPr>
              <a:t> </a:t>
            </a:r>
            <a:r>
              <a:rPr sz="2400" spc="-20" dirty="0">
                <a:cs typeface="Calibri"/>
              </a:rPr>
              <a:t>any</a:t>
            </a:r>
            <a:r>
              <a:rPr sz="2400" dirty="0">
                <a:cs typeface="Calibri"/>
              </a:rPr>
              <a:t> </a:t>
            </a:r>
            <a:r>
              <a:rPr sz="2400" spc="-10" dirty="0">
                <a:cs typeface="Calibri"/>
              </a:rPr>
              <a:t>set</a:t>
            </a:r>
            <a:r>
              <a:rPr sz="2400" spc="-5" dirty="0">
                <a:cs typeface="Calibri"/>
              </a:rPr>
              <a:t> </a:t>
            </a:r>
            <a:r>
              <a:rPr sz="2400" spc="-10" dirty="0">
                <a:cs typeface="Calibri"/>
              </a:rPr>
              <a:t>work.</a:t>
            </a:r>
            <a:endParaRPr lang="en-GB" sz="2400" spc="-10" dirty="0">
              <a:cs typeface="Calibri"/>
            </a:endParaRPr>
          </a:p>
          <a:p>
            <a:pPr marL="241300" indent="-228600">
              <a:lnSpc>
                <a:spcPct val="100000"/>
              </a:lnSpc>
              <a:buFont typeface="Arial"/>
              <a:buChar char="•"/>
              <a:tabLst>
                <a:tab pos="241300" algn="l"/>
              </a:tabLst>
            </a:pPr>
            <a:endParaRPr lang="en-GB" sz="2400" spc="-10" dirty="0">
              <a:cs typeface="Calibri"/>
            </a:endParaRPr>
          </a:p>
          <a:p>
            <a:r>
              <a:rPr lang="en-GB" sz="2000" b="1" u="sng" dirty="0"/>
              <a:t>How much Homework is there?</a:t>
            </a:r>
          </a:p>
          <a:p>
            <a:r>
              <a:rPr lang="en-GB" sz="2000" dirty="0"/>
              <a:t>This will depend on which year group, the older students get, the more homework they get. In year 7 we look to set 30 minutes each day, which is 30 minutes per subject each fortnight.</a:t>
            </a:r>
          </a:p>
          <a:p>
            <a:pPr marL="241300" indent="-228600">
              <a:lnSpc>
                <a:spcPct val="100000"/>
              </a:lnSpc>
              <a:buFont typeface="Arial"/>
              <a:buChar char="•"/>
              <a:tabLst>
                <a:tab pos="241300" algn="l"/>
              </a:tabLst>
            </a:pPr>
            <a:endParaRPr sz="2800" dirty="0">
              <a:cs typeface="Calibri"/>
            </a:endParaRPr>
          </a:p>
        </p:txBody>
      </p:sp>
      <p:sp>
        <p:nvSpPr>
          <p:cNvPr id="5" name="TextBox 4">
            <a:extLst>
              <a:ext uri="{FF2B5EF4-FFF2-40B4-BE49-F238E27FC236}">
                <a16:creationId xmlns:a16="http://schemas.microsoft.com/office/drawing/2014/main" id="{EA1003D6-D36A-A497-BB9D-FC5E8B4D467B}"/>
              </a:ext>
            </a:extLst>
          </p:cNvPr>
          <p:cNvSpPr txBox="1"/>
          <p:nvPr/>
        </p:nvSpPr>
        <p:spPr>
          <a:xfrm>
            <a:off x="344660" y="353367"/>
            <a:ext cx="659264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chemeClr val="accent5">
                    <a:lumMod val="50000"/>
                  </a:schemeClr>
                </a:solidFill>
              </a:rPr>
              <a:t>TAVERHAM</a:t>
            </a:r>
          </a:p>
          <a:p>
            <a:r>
              <a:rPr lang="en-GB" sz="6000" b="1" dirty="0">
                <a:solidFill>
                  <a:schemeClr val="accent5">
                    <a:lumMod val="50000"/>
                  </a:schemeClr>
                </a:solidFill>
              </a:rPr>
              <a:t>HOMEWORK</a:t>
            </a:r>
          </a:p>
        </p:txBody>
      </p:sp>
    </p:spTree>
    <p:extLst>
      <p:ext uri="{BB962C8B-B14F-4D97-AF65-F5344CB8AC3E}">
        <p14:creationId xmlns:p14="http://schemas.microsoft.com/office/powerpoint/2010/main" val="228725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BB42FF8-E303-7CAA-3778-56F2B00503FD}"/>
              </a:ext>
            </a:extLst>
          </p:cNvPr>
          <p:cNvPicPr>
            <a:picLocks noChangeAspect="1"/>
          </p:cNvPicPr>
          <p:nvPr/>
        </p:nvPicPr>
        <p:blipFill>
          <a:blip r:embed="rId2"/>
          <a:stretch>
            <a:fillRect/>
          </a:stretch>
        </p:blipFill>
        <p:spPr>
          <a:xfrm>
            <a:off x="7997316" y="120404"/>
            <a:ext cx="3974450" cy="1745974"/>
          </a:xfrm>
          <a:prstGeom prst="rect">
            <a:avLst/>
          </a:prstGeom>
        </p:spPr>
      </p:pic>
      <p:sp>
        <p:nvSpPr>
          <p:cNvPr id="8" name="Title 1">
            <a:extLst>
              <a:ext uri="{FF2B5EF4-FFF2-40B4-BE49-F238E27FC236}">
                <a16:creationId xmlns:a16="http://schemas.microsoft.com/office/drawing/2014/main" id="{792EC32C-096E-5B93-C179-64102F05DFBF}"/>
              </a:ext>
            </a:extLst>
          </p:cNvPr>
          <p:cNvSpPr txBox="1">
            <a:spLocks/>
          </p:cNvSpPr>
          <p:nvPr/>
        </p:nvSpPr>
        <p:spPr>
          <a:xfrm>
            <a:off x="275573" y="2130611"/>
            <a:ext cx="6115209" cy="329449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marL="285750" indent="-285750">
              <a:lnSpc>
                <a:spcPct val="90000"/>
              </a:lnSpc>
              <a:spcBef>
                <a:spcPts val="1000"/>
              </a:spcBef>
              <a:buFont typeface="Arial"/>
              <a:buChar char="•"/>
            </a:pPr>
            <a:r>
              <a:rPr lang="en-GB" sz="2400" dirty="0">
                <a:latin typeface="+mn-lt"/>
                <a:ea typeface="Calibri"/>
                <a:cs typeface="Calibri"/>
              </a:rPr>
              <a:t>We are really looking forward to welcoming you all to be part of our school community. </a:t>
            </a:r>
          </a:p>
          <a:p>
            <a:pPr marL="285750" indent="-285750">
              <a:lnSpc>
                <a:spcPct val="90000"/>
              </a:lnSpc>
              <a:spcBef>
                <a:spcPts val="1000"/>
              </a:spcBef>
              <a:buFont typeface="Arial"/>
              <a:buChar char="•"/>
            </a:pPr>
            <a:endParaRPr lang="en-US" sz="2400" dirty="0">
              <a:latin typeface="+mn-lt"/>
              <a:ea typeface="Calibri"/>
              <a:cs typeface="Calibri"/>
            </a:endParaRPr>
          </a:p>
          <a:p>
            <a:pPr marL="285750" indent="-285750">
              <a:lnSpc>
                <a:spcPct val="90000"/>
              </a:lnSpc>
              <a:spcBef>
                <a:spcPts val="1000"/>
              </a:spcBef>
              <a:buFont typeface="Arial"/>
              <a:buChar char="•"/>
            </a:pPr>
            <a:r>
              <a:rPr lang="en-GB" sz="2400" dirty="0">
                <a:latin typeface="+mn-lt"/>
                <a:ea typeface="Calibri"/>
                <a:cs typeface="Calibri"/>
              </a:rPr>
              <a:t>In this presentation you will find useful information, photos of people you will meet and places your child will discover in September.</a:t>
            </a:r>
            <a:r>
              <a:rPr lang="en-GB" sz="2400" dirty="0">
                <a:latin typeface="Elephant"/>
                <a:ea typeface="Calibri"/>
                <a:cs typeface="Calibri"/>
              </a:rPr>
              <a:t> </a:t>
            </a:r>
            <a:endParaRPr lang="en-US" sz="2400" dirty="0">
              <a:latin typeface="Elephant"/>
              <a:ea typeface="Calibri"/>
              <a:cs typeface="Calibri"/>
            </a:endParaRPr>
          </a:p>
        </p:txBody>
      </p:sp>
      <p:pic>
        <p:nvPicPr>
          <p:cNvPr id="10" name="Picture 10" descr="A picture containing sky, outdoor, empty&#10;&#10;Description automatically generated">
            <a:extLst>
              <a:ext uri="{FF2B5EF4-FFF2-40B4-BE49-F238E27FC236}">
                <a16:creationId xmlns:a16="http://schemas.microsoft.com/office/drawing/2014/main" id="{5A1E17BB-F474-D45E-8138-43A6C9574B3A}"/>
              </a:ext>
            </a:extLst>
          </p:cNvPr>
          <p:cNvPicPr>
            <a:picLocks noChangeAspect="1"/>
          </p:cNvPicPr>
          <p:nvPr/>
        </p:nvPicPr>
        <p:blipFill>
          <a:blip r:embed="rId3"/>
          <a:stretch>
            <a:fillRect/>
          </a:stretch>
        </p:blipFill>
        <p:spPr>
          <a:xfrm>
            <a:off x="6621502" y="2519389"/>
            <a:ext cx="5350264" cy="3294492"/>
          </a:xfrm>
          <a:prstGeom prst="rect">
            <a:avLst/>
          </a:prstGeom>
          <a:ln>
            <a:solidFill>
              <a:schemeClr val="tx1">
                <a:lumMod val="95000"/>
                <a:lumOff val="5000"/>
              </a:schemeClr>
            </a:solidFill>
          </a:ln>
        </p:spPr>
      </p:pic>
      <p:sp>
        <p:nvSpPr>
          <p:cNvPr id="3" name="Title 2"/>
          <p:cNvSpPr>
            <a:spLocks noGrp="1"/>
          </p:cNvSpPr>
          <p:nvPr>
            <p:ph type="title"/>
          </p:nvPr>
        </p:nvSpPr>
        <p:spPr>
          <a:xfrm>
            <a:off x="275573" y="365125"/>
            <a:ext cx="11078227" cy="1325563"/>
          </a:xfrm>
        </p:spPr>
        <p:txBody>
          <a:bodyPr>
            <a:normAutofit/>
          </a:bodyPr>
          <a:lstStyle/>
          <a:p>
            <a:r>
              <a:rPr lang="en-GB" sz="7200" b="1" dirty="0">
                <a:solidFill>
                  <a:schemeClr val="tx2"/>
                </a:solidFill>
                <a:latin typeface="+mn-lt"/>
              </a:rPr>
              <a:t>WELCOME!</a:t>
            </a:r>
          </a:p>
        </p:txBody>
      </p:sp>
    </p:spTree>
    <p:extLst>
      <p:ext uri="{BB962C8B-B14F-4D97-AF65-F5344CB8AC3E}">
        <p14:creationId xmlns:p14="http://schemas.microsoft.com/office/powerpoint/2010/main" val="420682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63626" y="1810511"/>
            <a:ext cx="10921365" cy="4680585"/>
            <a:chOff x="563626" y="1810511"/>
            <a:chExt cx="10921365" cy="4680585"/>
          </a:xfrm>
        </p:grpSpPr>
        <p:pic>
          <p:nvPicPr>
            <p:cNvPr id="4" name="object 4"/>
            <p:cNvPicPr/>
            <p:nvPr/>
          </p:nvPicPr>
          <p:blipFill>
            <a:blip r:embed="rId2" cstate="print"/>
            <a:stretch>
              <a:fillRect/>
            </a:stretch>
          </p:blipFill>
          <p:spPr>
            <a:xfrm>
              <a:off x="7941564" y="1810511"/>
              <a:ext cx="3543300" cy="1286256"/>
            </a:xfrm>
            <a:prstGeom prst="rect">
              <a:avLst/>
            </a:prstGeom>
          </p:spPr>
        </p:pic>
        <p:sp>
          <p:nvSpPr>
            <p:cNvPr id="5" name="object 5"/>
            <p:cNvSpPr/>
            <p:nvPr/>
          </p:nvSpPr>
          <p:spPr>
            <a:xfrm>
              <a:off x="569976" y="1889759"/>
              <a:ext cx="7360920" cy="4594860"/>
            </a:xfrm>
            <a:custGeom>
              <a:avLst/>
              <a:gdLst/>
              <a:ahLst/>
              <a:cxnLst/>
              <a:rect l="l" t="t" r="r" b="b"/>
              <a:pathLst>
                <a:path w="7360920" h="4594860">
                  <a:moveTo>
                    <a:pt x="0" y="4594860"/>
                  </a:moveTo>
                  <a:lnTo>
                    <a:pt x="7360920" y="4594860"/>
                  </a:lnTo>
                  <a:lnTo>
                    <a:pt x="7360920" y="0"/>
                  </a:lnTo>
                  <a:lnTo>
                    <a:pt x="0" y="0"/>
                  </a:lnTo>
                  <a:lnTo>
                    <a:pt x="0" y="4594860"/>
                  </a:lnTo>
                  <a:close/>
                </a:path>
              </a:pathLst>
            </a:custGeom>
            <a:ln w="12192">
              <a:solidFill>
                <a:srgbClr val="000000"/>
              </a:solidFill>
            </a:ln>
          </p:spPr>
          <p:txBody>
            <a:bodyPr wrap="square" lIns="0" tIns="0" rIns="0" bIns="0" rtlCol="0"/>
            <a:lstStyle/>
            <a:p>
              <a:endParaRPr dirty="0"/>
            </a:p>
          </p:txBody>
        </p:sp>
      </p:grpSp>
      <p:sp>
        <p:nvSpPr>
          <p:cNvPr id="6" name="object 6"/>
          <p:cNvSpPr txBox="1"/>
          <p:nvPr/>
        </p:nvSpPr>
        <p:spPr>
          <a:xfrm>
            <a:off x="670941" y="1889759"/>
            <a:ext cx="7158990" cy="4642296"/>
          </a:xfrm>
          <a:prstGeom prst="rect">
            <a:avLst/>
          </a:prstGeom>
        </p:spPr>
        <p:txBody>
          <a:bodyPr vert="horz" wrap="square" lIns="0" tIns="12700" rIns="0" bIns="0" rtlCol="0" anchor="t">
            <a:spAutoFit/>
          </a:bodyPr>
          <a:lstStyle/>
          <a:p>
            <a:pPr marL="299085" marR="5080" indent="-287020">
              <a:lnSpc>
                <a:spcPct val="100000"/>
              </a:lnSpc>
              <a:spcBef>
                <a:spcPts val="100"/>
              </a:spcBef>
              <a:buFont typeface="Arial"/>
              <a:buChar char="•"/>
              <a:tabLst>
                <a:tab pos="299085" algn="l"/>
                <a:tab pos="299720" algn="l"/>
              </a:tabLst>
            </a:pPr>
            <a:r>
              <a:rPr sz="2000" spc="-50" dirty="0">
                <a:latin typeface="Calibri"/>
                <a:cs typeface="Calibri"/>
              </a:rPr>
              <a:t>You</a:t>
            </a:r>
            <a:r>
              <a:rPr sz="2000" spc="-10" dirty="0">
                <a:latin typeface="Calibri"/>
                <a:cs typeface="Calibri"/>
              </a:rPr>
              <a:t> </a:t>
            </a:r>
            <a:r>
              <a:rPr sz="2000" spc="-5" dirty="0">
                <a:latin typeface="Calibri"/>
                <a:cs typeface="Calibri"/>
              </a:rPr>
              <a:t>can</a:t>
            </a:r>
            <a:r>
              <a:rPr sz="2000" spc="15" dirty="0">
                <a:latin typeface="Calibri"/>
                <a:cs typeface="Calibri"/>
              </a:rPr>
              <a:t> </a:t>
            </a:r>
            <a:r>
              <a:rPr sz="2000" spc="-5" dirty="0">
                <a:latin typeface="Calibri"/>
                <a:cs typeface="Calibri"/>
              </a:rPr>
              <a:t>view</a:t>
            </a:r>
            <a:r>
              <a:rPr sz="2000" spc="5" dirty="0">
                <a:latin typeface="Calibri"/>
                <a:cs typeface="Calibri"/>
              </a:rPr>
              <a:t> </a:t>
            </a:r>
            <a:r>
              <a:rPr sz="2000" spc="-25" dirty="0">
                <a:latin typeface="Calibri"/>
                <a:cs typeface="Calibri"/>
              </a:rPr>
              <a:t>key</a:t>
            </a:r>
            <a:r>
              <a:rPr sz="2000" spc="-5" dirty="0">
                <a:latin typeface="Calibri"/>
                <a:cs typeface="Calibri"/>
              </a:rPr>
              <a:t> </a:t>
            </a:r>
            <a:r>
              <a:rPr sz="2000" spc="-10" dirty="0">
                <a:latin typeface="Calibri"/>
                <a:cs typeface="Calibri"/>
              </a:rPr>
              <a:t>information</a:t>
            </a:r>
            <a:r>
              <a:rPr sz="2000" spc="10" dirty="0">
                <a:latin typeface="Calibri"/>
                <a:cs typeface="Calibri"/>
              </a:rPr>
              <a:t> </a:t>
            </a:r>
            <a:r>
              <a:rPr sz="2000" spc="-5" dirty="0">
                <a:latin typeface="Calibri"/>
                <a:cs typeface="Calibri"/>
              </a:rPr>
              <a:t>on</a:t>
            </a:r>
            <a:r>
              <a:rPr sz="2000" spc="10" dirty="0">
                <a:latin typeface="Calibri"/>
                <a:cs typeface="Calibri"/>
              </a:rPr>
              <a:t> </a:t>
            </a:r>
            <a:r>
              <a:rPr sz="2000" spc="-10" dirty="0">
                <a:latin typeface="Calibri"/>
                <a:cs typeface="Calibri"/>
              </a:rPr>
              <a:t>your</a:t>
            </a:r>
            <a:r>
              <a:rPr sz="2000" dirty="0">
                <a:latin typeface="Calibri"/>
                <a:cs typeface="Calibri"/>
              </a:rPr>
              <a:t> </a:t>
            </a:r>
            <a:r>
              <a:rPr sz="2000" spc="-10" dirty="0">
                <a:latin typeface="Calibri"/>
                <a:cs typeface="Calibri"/>
              </a:rPr>
              <a:t>child</a:t>
            </a:r>
            <a:r>
              <a:rPr sz="2000" spc="25" dirty="0">
                <a:latin typeface="Calibri"/>
                <a:cs typeface="Calibri"/>
              </a:rPr>
              <a:t> </a:t>
            </a:r>
            <a:r>
              <a:rPr sz="2000" dirty="0">
                <a:latin typeface="Calibri"/>
                <a:cs typeface="Calibri"/>
              </a:rPr>
              <a:t>24/7 via</a:t>
            </a:r>
            <a:r>
              <a:rPr sz="2000" spc="5" dirty="0">
                <a:latin typeface="Calibri"/>
                <a:cs typeface="Calibri"/>
              </a:rPr>
              <a:t> </a:t>
            </a:r>
            <a:r>
              <a:rPr sz="2000" dirty="0">
                <a:latin typeface="Calibri"/>
                <a:cs typeface="Calibri"/>
              </a:rPr>
              <a:t>MCAS.</a:t>
            </a:r>
            <a:r>
              <a:rPr sz="2000" spc="-10" dirty="0">
                <a:latin typeface="Calibri"/>
                <a:cs typeface="Calibri"/>
              </a:rPr>
              <a:t> </a:t>
            </a:r>
            <a:r>
              <a:rPr sz="2000" spc="-5" dirty="0">
                <a:latin typeface="Calibri"/>
                <a:cs typeface="Calibri"/>
              </a:rPr>
              <a:t>This </a:t>
            </a:r>
            <a:r>
              <a:rPr sz="2000" dirty="0">
                <a:latin typeface="Calibri"/>
                <a:cs typeface="Calibri"/>
              </a:rPr>
              <a:t>is an </a:t>
            </a:r>
            <a:r>
              <a:rPr sz="2000" spc="5" dirty="0">
                <a:latin typeface="Calibri"/>
                <a:cs typeface="Calibri"/>
              </a:rPr>
              <a:t> </a:t>
            </a:r>
            <a:r>
              <a:rPr sz="2000" spc="-5" dirty="0">
                <a:latin typeface="Calibri"/>
                <a:cs typeface="Calibri"/>
              </a:rPr>
              <a:t>online</a:t>
            </a:r>
            <a:r>
              <a:rPr sz="2000" spc="20" dirty="0">
                <a:latin typeface="Calibri"/>
                <a:cs typeface="Calibri"/>
              </a:rPr>
              <a:t> </a:t>
            </a:r>
            <a:r>
              <a:rPr sz="2000" spc="-10" dirty="0">
                <a:latin typeface="Calibri"/>
                <a:cs typeface="Calibri"/>
              </a:rPr>
              <a:t>portal</a:t>
            </a:r>
            <a:r>
              <a:rPr sz="2000" spc="5" dirty="0">
                <a:latin typeface="Calibri"/>
                <a:cs typeface="Calibri"/>
              </a:rPr>
              <a:t> </a:t>
            </a:r>
            <a:r>
              <a:rPr sz="2000" spc="-5" dirty="0">
                <a:latin typeface="Calibri"/>
                <a:cs typeface="Calibri"/>
              </a:rPr>
              <a:t>that</a:t>
            </a:r>
            <a:r>
              <a:rPr sz="2000" dirty="0">
                <a:latin typeface="Calibri"/>
                <a:cs typeface="Calibri"/>
              </a:rPr>
              <a:t> </a:t>
            </a:r>
            <a:r>
              <a:rPr sz="2000" spc="-5" dirty="0">
                <a:latin typeface="Calibri"/>
                <a:cs typeface="Calibri"/>
              </a:rPr>
              <a:t>gives </a:t>
            </a:r>
            <a:r>
              <a:rPr sz="2000" spc="-10" dirty="0">
                <a:latin typeface="Calibri"/>
                <a:cs typeface="Calibri"/>
              </a:rPr>
              <a:t>you</a:t>
            </a:r>
            <a:r>
              <a:rPr sz="2000" spc="5" dirty="0">
                <a:latin typeface="Calibri"/>
                <a:cs typeface="Calibri"/>
              </a:rPr>
              <a:t> </a:t>
            </a:r>
            <a:r>
              <a:rPr sz="2000" spc="-5" dirty="0">
                <a:latin typeface="Calibri"/>
                <a:cs typeface="Calibri"/>
              </a:rPr>
              <a:t>access</a:t>
            </a:r>
            <a:r>
              <a:rPr sz="2000" dirty="0">
                <a:latin typeface="Calibri"/>
                <a:cs typeface="Calibri"/>
              </a:rPr>
              <a:t> </a:t>
            </a:r>
            <a:r>
              <a:rPr sz="2000" spc="-10" dirty="0">
                <a:latin typeface="Calibri"/>
                <a:cs typeface="Calibri"/>
              </a:rPr>
              <a:t>to</a:t>
            </a:r>
            <a:r>
              <a:rPr sz="2000" spc="-5" dirty="0">
                <a:latin typeface="Calibri"/>
                <a:cs typeface="Calibri"/>
              </a:rPr>
              <a:t> </a:t>
            </a:r>
            <a:r>
              <a:rPr sz="2000" spc="-25" dirty="0">
                <a:latin typeface="Calibri"/>
                <a:cs typeface="Calibri"/>
              </a:rPr>
              <a:t>key</a:t>
            </a:r>
            <a:r>
              <a:rPr sz="2000" dirty="0">
                <a:latin typeface="Calibri"/>
                <a:cs typeface="Calibri"/>
              </a:rPr>
              <a:t> </a:t>
            </a:r>
            <a:r>
              <a:rPr sz="2000" spc="-10" dirty="0">
                <a:latin typeface="Calibri"/>
                <a:cs typeface="Calibri"/>
              </a:rPr>
              <a:t>information</a:t>
            </a:r>
            <a:r>
              <a:rPr sz="2000" spc="5" dirty="0">
                <a:latin typeface="Calibri"/>
                <a:cs typeface="Calibri"/>
              </a:rPr>
              <a:t> </a:t>
            </a:r>
            <a:r>
              <a:rPr sz="2000" spc="-10" dirty="0">
                <a:latin typeface="Calibri"/>
                <a:cs typeface="Calibri"/>
              </a:rPr>
              <a:t>from</a:t>
            </a:r>
            <a:r>
              <a:rPr sz="2000" spc="-5" dirty="0">
                <a:latin typeface="Calibri"/>
                <a:cs typeface="Calibri"/>
              </a:rPr>
              <a:t> </a:t>
            </a:r>
            <a:r>
              <a:rPr sz="2000" dirty="0">
                <a:latin typeface="Calibri"/>
                <a:cs typeface="Calibri"/>
              </a:rPr>
              <a:t>the </a:t>
            </a:r>
            <a:r>
              <a:rPr sz="2000" spc="-5" dirty="0">
                <a:latin typeface="Calibri"/>
                <a:cs typeface="Calibri"/>
              </a:rPr>
              <a:t>school</a:t>
            </a:r>
            <a:r>
              <a:rPr sz="2000" spc="5" dirty="0">
                <a:latin typeface="Calibri"/>
                <a:cs typeface="Calibri"/>
              </a:rPr>
              <a:t> e.g. </a:t>
            </a:r>
            <a:r>
              <a:rPr sz="2000" spc="-395" dirty="0">
                <a:latin typeface="Calibri"/>
                <a:cs typeface="Calibri"/>
              </a:rPr>
              <a:t> </a:t>
            </a:r>
            <a:r>
              <a:rPr sz="2000" spc="-10" dirty="0">
                <a:latin typeface="Calibri"/>
                <a:cs typeface="Calibri"/>
              </a:rPr>
              <a:t>attendance,</a:t>
            </a:r>
            <a:r>
              <a:rPr sz="2000" spc="5" dirty="0">
                <a:latin typeface="Calibri"/>
                <a:cs typeface="Calibri"/>
              </a:rPr>
              <a:t> </a:t>
            </a:r>
            <a:r>
              <a:rPr sz="2000" spc="-5" dirty="0">
                <a:latin typeface="Calibri"/>
                <a:cs typeface="Calibri"/>
              </a:rPr>
              <a:t>reports,</a:t>
            </a:r>
            <a:r>
              <a:rPr sz="2000" dirty="0">
                <a:latin typeface="Calibri"/>
                <a:cs typeface="Calibri"/>
              </a:rPr>
              <a:t> </a:t>
            </a:r>
            <a:r>
              <a:rPr sz="2000" spc="-10" dirty="0">
                <a:latin typeface="Calibri"/>
                <a:cs typeface="Calibri"/>
              </a:rPr>
              <a:t>negatives </a:t>
            </a:r>
            <a:r>
              <a:rPr sz="2000" dirty="0">
                <a:latin typeface="Calibri"/>
                <a:cs typeface="Calibri"/>
              </a:rPr>
              <a:t>and</a:t>
            </a:r>
            <a:r>
              <a:rPr sz="2000" spc="10" dirty="0">
                <a:latin typeface="Calibri"/>
                <a:cs typeface="Calibri"/>
              </a:rPr>
              <a:t> </a:t>
            </a:r>
            <a:r>
              <a:rPr sz="2000" spc="-5" dirty="0">
                <a:latin typeface="Calibri"/>
                <a:cs typeface="Calibri"/>
              </a:rPr>
              <a:t>positives.</a:t>
            </a:r>
            <a:endParaRPr lang="en-GB" sz="2000" spc="-5" dirty="0">
              <a:latin typeface="Calibri"/>
              <a:cs typeface="Calibri"/>
            </a:endParaRPr>
          </a:p>
          <a:p>
            <a:pPr marL="12065" marR="5080">
              <a:lnSpc>
                <a:spcPct val="100000"/>
              </a:lnSpc>
              <a:spcBef>
                <a:spcPts val="100"/>
              </a:spcBef>
              <a:tabLst>
                <a:tab pos="299085" algn="l"/>
                <a:tab pos="299720" algn="l"/>
              </a:tabLst>
            </a:pPr>
            <a:endParaRPr sz="2000" dirty="0">
              <a:latin typeface="Calibri"/>
              <a:cs typeface="Calibri"/>
            </a:endParaRPr>
          </a:p>
          <a:p>
            <a:pPr marL="299085" marR="53340" indent="-287020">
              <a:buFont typeface="Arial"/>
              <a:buChar char="•"/>
              <a:tabLst>
                <a:tab pos="299085" algn="l"/>
                <a:tab pos="299720" algn="l"/>
              </a:tabLst>
            </a:pPr>
            <a:r>
              <a:rPr sz="2000" spc="-5" dirty="0">
                <a:latin typeface="Calibri"/>
                <a:cs typeface="Calibri"/>
              </a:rPr>
              <a:t>The</a:t>
            </a:r>
            <a:r>
              <a:rPr sz="2000" dirty="0">
                <a:latin typeface="Calibri"/>
                <a:cs typeface="Calibri"/>
              </a:rPr>
              <a:t> </a:t>
            </a:r>
            <a:r>
              <a:rPr sz="2000" spc="-15" dirty="0">
                <a:latin typeface="Calibri"/>
                <a:cs typeface="Calibri"/>
              </a:rPr>
              <a:t>first</a:t>
            </a:r>
            <a:r>
              <a:rPr sz="2000" spc="5" dirty="0">
                <a:latin typeface="Calibri"/>
                <a:cs typeface="Calibri"/>
              </a:rPr>
              <a:t> </a:t>
            </a:r>
            <a:r>
              <a:rPr sz="2000" spc="-5" dirty="0">
                <a:latin typeface="Calibri"/>
                <a:cs typeface="Calibri"/>
              </a:rPr>
              <a:t>named</a:t>
            </a:r>
            <a:r>
              <a:rPr sz="2000" spc="20" dirty="0">
                <a:latin typeface="Calibri"/>
                <a:cs typeface="Calibri"/>
              </a:rPr>
              <a:t> </a:t>
            </a:r>
            <a:r>
              <a:rPr sz="2000" spc="-10" dirty="0">
                <a:latin typeface="Calibri"/>
                <a:cs typeface="Calibri"/>
              </a:rPr>
              <a:t>parental</a:t>
            </a:r>
            <a:r>
              <a:rPr sz="2000" spc="-5" dirty="0">
                <a:latin typeface="Calibri"/>
                <a:cs typeface="Calibri"/>
              </a:rPr>
              <a:t> </a:t>
            </a:r>
            <a:r>
              <a:rPr sz="2000" spc="-10" dirty="0">
                <a:latin typeface="Calibri"/>
                <a:cs typeface="Calibri"/>
              </a:rPr>
              <a:t>contact</a:t>
            </a:r>
            <a:r>
              <a:rPr sz="2000" spc="20" dirty="0">
                <a:latin typeface="Calibri"/>
                <a:cs typeface="Calibri"/>
              </a:rPr>
              <a:t> </a:t>
            </a:r>
            <a:r>
              <a:rPr sz="2000" spc="-5" dirty="0">
                <a:latin typeface="Calibri"/>
                <a:cs typeface="Calibri"/>
              </a:rPr>
              <a:t>on </a:t>
            </a:r>
            <a:r>
              <a:rPr sz="2000" dirty="0">
                <a:latin typeface="Calibri"/>
                <a:cs typeface="Calibri"/>
              </a:rPr>
              <a:t>the</a:t>
            </a:r>
            <a:r>
              <a:rPr sz="2000" spc="20" dirty="0">
                <a:latin typeface="Calibri"/>
                <a:cs typeface="Calibri"/>
              </a:rPr>
              <a:t> </a:t>
            </a:r>
            <a:r>
              <a:rPr sz="2000" spc="-5" dirty="0">
                <a:latin typeface="Calibri"/>
                <a:cs typeface="Calibri"/>
              </a:rPr>
              <a:t>admissions</a:t>
            </a:r>
            <a:r>
              <a:rPr sz="2000" spc="-10" dirty="0">
                <a:latin typeface="Calibri"/>
                <a:cs typeface="Calibri"/>
              </a:rPr>
              <a:t> </a:t>
            </a:r>
            <a:r>
              <a:rPr sz="2000" spc="-15" dirty="0">
                <a:latin typeface="Calibri"/>
                <a:cs typeface="Calibri"/>
              </a:rPr>
              <a:t>form</a:t>
            </a:r>
            <a:r>
              <a:rPr sz="2000" spc="-5" dirty="0">
                <a:latin typeface="Calibri"/>
                <a:cs typeface="Calibri"/>
              </a:rPr>
              <a:t> will</a:t>
            </a:r>
            <a:r>
              <a:rPr sz="2000" spc="20" dirty="0">
                <a:latin typeface="Calibri"/>
                <a:cs typeface="Calibri"/>
              </a:rPr>
              <a:t> </a:t>
            </a:r>
            <a:r>
              <a:rPr sz="2000" spc="-5" dirty="0">
                <a:latin typeface="Calibri"/>
                <a:cs typeface="Calibri"/>
              </a:rPr>
              <a:t>be</a:t>
            </a:r>
            <a:r>
              <a:rPr sz="2000" spc="15" dirty="0">
                <a:latin typeface="Calibri"/>
                <a:cs typeface="Calibri"/>
              </a:rPr>
              <a:t> </a:t>
            </a:r>
            <a:r>
              <a:rPr sz="2000" spc="-10" dirty="0">
                <a:latin typeface="Calibri"/>
                <a:cs typeface="Calibri"/>
              </a:rPr>
              <a:t>provided</a:t>
            </a:r>
            <a:r>
              <a:rPr lang="en-US" sz="2000" spc="-10" dirty="0">
                <a:latin typeface="Calibri"/>
                <a:cs typeface="Calibri"/>
              </a:rPr>
              <a:t> </a:t>
            </a:r>
            <a:r>
              <a:rPr sz="2000" spc="-390" dirty="0">
                <a:latin typeface="Calibri"/>
                <a:cs typeface="Calibri"/>
              </a:rPr>
              <a:t> </a:t>
            </a:r>
            <a:r>
              <a:rPr sz="2000" spc="-5" dirty="0">
                <a:latin typeface="Calibri"/>
                <a:cs typeface="Calibri"/>
              </a:rPr>
              <a:t>with</a:t>
            </a:r>
            <a:r>
              <a:rPr sz="2000" spc="5" dirty="0">
                <a:latin typeface="Calibri"/>
                <a:cs typeface="Calibri"/>
              </a:rPr>
              <a:t> </a:t>
            </a:r>
            <a:r>
              <a:rPr sz="2000" dirty="0">
                <a:latin typeface="Calibri"/>
                <a:cs typeface="Calibri"/>
              </a:rPr>
              <a:t>a</a:t>
            </a:r>
            <a:r>
              <a:rPr sz="2000" spc="-5" dirty="0">
                <a:latin typeface="Calibri"/>
                <a:cs typeface="Calibri"/>
              </a:rPr>
              <a:t> login</a:t>
            </a:r>
            <a:r>
              <a:rPr sz="2000" spc="25" dirty="0">
                <a:latin typeface="Calibri"/>
                <a:cs typeface="Calibri"/>
              </a:rPr>
              <a:t> </a:t>
            </a:r>
            <a:r>
              <a:rPr sz="2000" dirty="0">
                <a:latin typeface="Calibri"/>
                <a:cs typeface="Calibri"/>
              </a:rPr>
              <a:t>and </a:t>
            </a:r>
            <a:r>
              <a:rPr sz="2000" spc="-10" dirty="0">
                <a:latin typeface="Calibri"/>
                <a:cs typeface="Calibri"/>
              </a:rPr>
              <a:t>password</a:t>
            </a:r>
            <a:r>
              <a:rPr sz="2000" spc="-5" dirty="0">
                <a:latin typeface="Calibri"/>
                <a:cs typeface="Calibri"/>
              </a:rPr>
              <a:t> at</a:t>
            </a:r>
            <a:r>
              <a:rPr sz="2000" dirty="0">
                <a:latin typeface="Calibri"/>
                <a:cs typeface="Calibri"/>
              </a:rPr>
              <a:t> the </a:t>
            </a:r>
            <a:r>
              <a:rPr sz="2000" spc="-10" dirty="0">
                <a:latin typeface="Calibri"/>
                <a:cs typeface="Calibri"/>
              </a:rPr>
              <a:t>start</a:t>
            </a:r>
            <a:r>
              <a:rPr sz="2000" dirty="0">
                <a:latin typeface="Calibri"/>
                <a:cs typeface="Calibri"/>
              </a:rPr>
              <a:t> </a:t>
            </a:r>
            <a:r>
              <a:rPr sz="2000" spc="-5" dirty="0">
                <a:latin typeface="Calibri"/>
                <a:cs typeface="Calibri"/>
              </a:rPr>
              <a:t>of </a:t>
            </a:r>
            <a:r>
              <a:rPr sz="2000" dirty="0">
                <a:latin typeface="Calibri"/>
                <a:cs typeface="Calibri"/>
              </a:rPr>
              <a:t>the</a:t>
            </a:r>
            <a:r>
              <a:rPr sz="2000" spc="5" dirty="0">
                <a:latin typeface="Calibri"/>
                <a:cs typeface="Calibri"/>
              </a:rPr>
              <a:t> </a:t>
            </a:r>
            <a:r>
              <a:rPr sz="2000" spc="-45" dirty="0">
                <a:latin typeface="Calibri"/>
                <a:cs typeface="Calibri"/>
              </a:rPr>
              <a:t>year.</a:t>
            </a:r>
            <a:r>
              <a:rPr lang="en-US" sz="2000" spc="-5" dirty="0">
                <a:latin typeface="Calibri"/>
                <a:cs typeface="Calibri"/>
              </a:rPr>
              <a:t> </a:t>
            </a:r>
            <a:r>
              <a:rPr lang="en-GB" sz="2000" dirty="0">
                <a:latin typeface="Calibri"/>
                <a:cs typeface="Calibri"/>
              </a:rPr>
              <a:t> We</a:t>
            </a:r>
            <a:r>
              <a:rPr sz="2000" dirty="0">
                <a:latin typeface="Calibri"/>
                <a:cs typeface="Calibri"/>
              </a:rPr>
              <a:t> </a:t>
            </a:r>
            <a:r>
              <a:rPr sz="2000" spc="-5" dirty="0">
                <a:latin typeface="Calibri"/>
                <a:cs typeface="Calibri"/>
              </a:rPr>
              <a:t>will</a:t>
            </a:r>
            <a:r>
              <a:rPr sz="2000" spc="15" dirty="0">
                <a:latin typeface="Calibri"/>
                <a:cs typeface="Calibri"/>
              </a:rPr>
              <a:t> </a:t>
            </a:r>
            <a:r>
              <a:rPr sz="2000" spc="-5" dirty="0">
                <a:latin typeface="Calibri"/>
                <a:cs typeface="Calibri"/>
              </a:rPr>
              <a:t>use</a:t>
            </a:r>
            <a:r>
              <a:rPr sz="2000" dirty="0">
                <a:latin typeface="Calibri"/>
                <a:cs typeface="Calibri"/>
              </a:rPr>
              <a:t> the</a:t>
            </a:r>
            <a:r>
              <a:rPr sz="2000" spc="5" dirty="0">
                <a:latin typeface="Calibri"/>
                <a:cs typeface="Calibri"/>
              </a:rPr>
              <a:t> </a:t>
            </a:r>
            <a:r>
              <a:rPr sz="2000" spc="-10" dirty="0">
                <a:latin typeface="Calibri"/>
                <a:cs typeface="Calibri"/>
              </a:rPr>
              <a:t>provided</a:t>
            </a:r>
            <a:r>
              <a:rPr sz="2000" spc="25" dirty="0">
                <a:latin typeface="Calibri"/>
                <a:cs typeface="Calibri"/>
              </a:rPr>
              <a:t> </a:t>
            </a:r>
            <a:r>
              <a:rPr sz="2000" spc="-5" dirty="0">
                <a:latin typeface="Calibri"/>
                <a:cs typeface="Calibri"/>
              </a:rPr>
              <a:t>primary</a:t>
            </a:r>
            <a:r>
              <a:rPr sz="2000" dirty="0">
                <a:latin typeface="Calibri"/>
                <a:cs typeface="Calibri"/>
              </a:rPr>
              <a:t> </a:t>
            </a:r>
            <a:r>
              <a:rPr sz="2000" spc="-15" dirty="0">
                <a:latin typeface="Calibri"/>
                <a:cs typeface="Calibri"/>
              </a:rPr>
              <a:t>contact’s</a:t>
            </a:r>
            <a:r>
              <a:rPr sz="2000" spc="15" dirty="0">
                <a:latin typeface="Calibri"/>
                <a:cs typeface="Calibri"/>
              </a:rPr>
              <a:t> </a:t>
            </a:r>
            <a:r>
              <a:rPr sz="2000" dirty="0">
                <a:latin typeface="Calibri"/>
                <a:cs typeface="Calibri"/>
              </a:rPr>
              <a:t>email</a:t>
            </a:r>
            <a:r>
              <a:rPr sz="2000" spc="5" dirty="0">
                <a:latin typeface="Calibri"/>
                <a:cs typeface="Calibri"/>
              </a:rPr>
              <a:t> </a:t>
            </a:r>
            <a:r>
              <a:rPr sz="2000" spc="-5" dirty="0">
                <a:latin typeface="Calibri"/>
                <a:cs typeface="Calibri"/>
              </a:rPr>
              <a:t>address.</a:t>
            </a:r>
            <a:endParaRPr lang="en-GB" sz="2000" spc="-5" dirty="0">
              <a:latin typeface="Calibri"/>
              <a:cs typeface="Calibri"/>
            </a:endParaRPr>
          </a:p>
          <a:p>
            <a:pPr marL="12065" marR="53340">
              <a:lnSpc>
                <a:spcPct val="100000"/>
              </a:lnSpc>
              <a:tabLst>
                <a:tab pos="299085" algn="l"/>
                <a:tab pos="299720" algn="l"/>
              </a:tabLst>
            </a:pPr>
            <a:endParaRPr sz="2000" dirty="0">
              <a:latin typeface="Calibri"/>
              <a:cs typeface="Calibri"/>
            </a:endParaRPr>
          </a:p>
          <a:p>
            <a:pPr marL="299085" indent="-287020">
              <a:lnSpc>
                <a:spcPct val="100000"/>
              </a:lnSpc>
              <a:spcBef>
                <a:spcPts val="5"/>
              </a:spcBef>
              <a:buFont typeface="Arial"/>
              <a:buChar char="•"/>
              <a:tabLst>
                <a:tab pos="299085" algn="l"/>
                <a:tab pos="299720" algn="l"/>
              </a:tabLst>
            </a:pPr>
            <a:r>
              <a:rPr sz="2000" spc="-10" dirty="0">
                <a:latin typeface="Calibri"/>
                <a:cs typeface="Calibri"/>
              </a:rPr>
              <a:t>Communication</a:t>
            </a:r>
            <a:r>
              <a:rPr sz="2000" spc="20" dirty="0">
                <a:latin typeface="Calibri"/>
                <a:cs typeface="Calibri"/>
              </a:rPr>
              <a:t> </a:t>
            </a:r>
            <a:r>
              <a:rPr sz="2000" spc="-10" dirty="0">
                <a:latin typeface="Calibri"/>
                <a:cs typeface="Calibri"/>
              </a:rPr>
              <a:t>from </a:t>
            </a:r>
            <a:r>
              <a:rPr sz="2000" dirty="0">
                <a:latin typeface="Calibri"/>
                <a:cs typeface="Calibri"/>
              </a:rPr>
              <a:t>the</a:t>
            </a:r>
            <a:r>
              <a:rPr sz="2000" spc="10" dirty="0">
                <a:latin typeface="Calibri"/>
                <a:cs typeface="Calibri"/>
              </a:rPr>
              <a:t> </a:t>
            </a:r>
            <a:r>
              <a:rPr sz="2000" spc="-5" dirty="0">
                <a:latin typeface="Calibri"/>
                <a:cs typeface="Calibri"/>
              </a:rPr>
              <a:t>school</a:t>
            </a:r>
            <a:r>
              <a:rPr sz="2000" spc="10" dirty="0">
                <a:latin typeface="Calibri"/>
                <a:cs typeface="Calibri"/>
              </a:rPr>
              <a:t> </a:t>
            </a:r>
            <a:r>
              <a:rPr sz="2000" spc="-5" dirty="0">
                <a:latin typeface="Calibri"/>
                <a:cs typeface="Calibri"/>
              </a:rPr>
              <a:t>is</a:t>
            </a:r>
            <a:r>
              <a:rPr sz="2000" dirty="0">
                <a:latin typeface="Calibri"/>
                <a:cs typeface="Calibri"/>
              </a:rPr>
              <a:t> </a:t>
            </a:r>
            <a:r>
              <a:rPr sz="2000" spc="-5" dirty="0">
                <a:latin typeface="Calibri"/>
                <a:cs typeface="Calibri"/>
              </a:rPr>
              <a:t>emailed</a:t>
            </a:r>
            <a:r>
              <a:rPr sz="2000" spc="20" dirty="0">
                <a:latin typeface="Calibri"/>
                <a:cs typeface="Calibri"/>
              </a:rPr>
              <a:t> </a:t>
            </a:r>
            <a:r>
              <a:rPr sz="2000" spc="-10" dirty="0">
                <a:latin typeface="Calibri"/>
                <a:cs typeface="Calibri"/>
              </a:rPr>
              <a:t>to</a:t>
            </a:r>
            <a:r>
              <a:rPr sz="2000" dirty="0">
                <a:latin typeface="Calibri"/>
                <a:cs typeface="Calibri"/>
              </a:rPr>
              <a:t> </a:t>
            </a:r>
            <a:r>
              <a:rPr sz="2000" spc="-10" dirty="0">
                <a:latin typeface="Calibri"/>
                <a:cs typeface="Calibri"/>
              </a:rPr>
              <a:t>parents</a:t>
            </a:r>
            <a:r>
              <a:rPr lang="en-GB" sz="2000" spc="-10" dirty="0">
                <a:latin typeface="Calibri"/>
                <a:cs typeface="Calibri"/>
              </a:rPr>
              <a:t>.</a:t>
            </a:r>
          </a:p>
          <a:p>
            <a:pPr marL="12065">
              <a:lnSpc>
                <a:spcPct val="100000"/>
              </a:lnSpc>
              <a:spcBef>
                <a:spcPts val="5"/>
              </a:spcBef>
              <a:tabLst>
                <a:tab pos="299085" algn="l"/>
                <a:tab pos="299720" algn="l"/>
              </a:tabLst>
            </a:pPr>
            <a:endParaRPr sz="2000" dirty="0">
              <a:latin typeface="Calibri"/>
              <a:cs typeface="Calibri"/>
            </a:endParaRPr>
          </a:p>
          <a:p>
            <a:pPr marL="299085" indent="-287020">
              <a:lnSpc>
                <a:spcPct val="100000"/>
              </a:lnSpc>
              <a:buFont typeface="Arial"/>
              <a:buChar char="•"/>
              <a:tabLst>
                <a:tab pos="299085" algn="l"/>
                <a:tab pos="299720" algn="l"/>
              </a:tabLst>
            </a:pPr>
            <a:r>
              <a:rPr sz="2000" spc="-5" dirty="0">
                <a:latin typeface="Calibri"/>
                <a:cs typeface="Calibri"/>
              </a:rPr>
              <a:t>Please let</a:t>
            </a:r>
            <a:r>
              <a:rPr sz="2000" spc="5" dirty="0">
                <a:latin typeface="Calibri"/>
                <a:cs typeface="Calibri"/>
              </a:rPr>
              <a:t> </a:t>
            </a:r>
            <a:r>
              <a:rPr sz="2000" spc="-5" dirty="0">
                <a:latin typeface="Calibri"/>
                <a:cs typeface="Calibri"/>
              </a:rPr>
              <a:t>us know</a:t>
            </a:r>
            <a:r>
              <a:rPr sz="2000" spc="5" dirty="0">
                <a:latin typeface="Calibri"/>
                <a:cs typeface="Calibri"/>
              </a:rPr>
              <a:t> </a:t>
            </a:r>
            <a:r>
              <a:rPr sz="2000" spc="-5" dirty="0">
                <a:latin typeface="Calibri"/>
                <a:cs typeface="Calibri"/>
              </a:rPr>
              <a:t>if</a:t>
            </a:r>
            <a:r>
              <a:rPr sz="2000" spc="10" dirty="0">
                <a:latin typeface="Calibri"/>
                <a:cs typeface="Calibri"/>
              </a:rPr>
              <a:t> </a:t>
            </a:r>
            <a:r>
              <a:rPr sz="2000" spc="-10" dirty="0">
                <a:latin typeface="Calibri"/>
                <a:cs typeface="Calibri"/>
              </a:rPr>
              <a:t>your contact</a:t>
            </a:r>
            <a:r>
              <a:rPr sz="2000" spc="15" dirty="0">
                <a:latin typeface="Calibri"/>
                <a:cs typeface="Calibri"/>
              </a:rPr>
              <a:t> </a:t>
            </a:r>
            <a:r>
              <a:rPr sz="2000" spc="-10" dirty="0">
                <a:latin typeface="Calibri"/>
                <a:cs typeface="Calibri"/>
              </a:rPr>
              <a:t>details</a:t>
            </a:r>
            <a:r>
              <a:rPr sz="2000" dirty="0">
                <a:latin typeface="Calibri"/>
                <a:cs typeface="Calibri"/>
              </a:rPr>
              <a:t> </a:t>
            </a:r>
            <a:r>
              <a:rPr sz="2000" spc="-5" dirty="0">
                <a:latin typeface="Calibri"/>
                <a:cs typeface="Calibri"/>
              </a:rPr>
              <a:t>change</a:t>
            </a:r>
            <a:r>
              <a:rPr sz="2000" spc="10" dirty="0">
                <a:latin typeface="Calibri"/>
                <a:cs typeface="Calibri"/>
              </a:rPr>
              <a:t> </a:t>
            </a:r>
            <a:r>
              <a:rPr sz="2000" dirty="0">
                <a:latin typeface="Calibri"/>
                <a:cs typeface="Calibri"/>
              </a:rPr>
              <a:t>as </a:t>
            </a:r>
            <a:r>
              <a:rPr sz="2000" spc="-5" dirty="0">
                <a:latin typeface="Calibri"/>
                <a:cs typeface="Calibri"/>
              </a:rPr>
              <a:t>soon </a:t>
            </a:r>
            <a:r>
              <a:rPr sz="2000" dirty="0">
                <a:latin typeface="Calibri"/>
                <a:cs typeface="Calibri"/>
              </a:rPr>
              <a:t>as </a:t>
            </a:r>
            <a:r>
              <a:rPr sz="2000" spc="-10" dirty="0">
                <a:latin typeface="Calibri"/>
                <a:cs typeface="Calibri"/>
              </a:rPr>
              <a:t>you</a:t>
            </a:r>
            <a:r>
              <a:rPr sz="2000" spc="-5" dirty="0">
                <a:latin typeface="Calibri"/>
                <a:cs typeface="Calibri"/>
              </a:rPr>
              <a:t> can.</a:t>
            </a:r>
            <a:endParaRPr lang="en-GB" sz="2000" spc="-5" dirty="0">
              <a:latin typeface="Calibri"/>
              <a:cs typeface="Calibri"/>
            </a:endParaRPr>
          </a:p>
          <a:p>
            <a:pPr marL="12065">
              <a:lnSpc>
                <a:spcPct val="100000"/>
              </a:lnSpc>
              <a:tabLst>
                <a:tab pos="299085" algn="l"/>
                <a:tab pos="299720" algn="l"/>
              </a:tabLst>
            </a:pPr>
            <a:endParaRPr sz="2000" dirty="0">
              <a:latin typeface="Calibri"/>
              <a:cs typeface="Calibri"/>
            </a:endParaRPr>
          </a:p>
          <a:p>
            <a:pPr marL="299085" indent="-287020">
              <a:lnSpc>
                <a:spcPct val="100000"/>
              </a:lnSpc>
              <a:buFont typeface="Arial"/>
              <a:buChar char="•"/>
              <a:tabLst>
                <a:tab pos="299085" algn="l"/>
                <a:tab pos="299720" algn="l"/>
              </a:tabLst>
            </a:pPr>
            <a:r>
              <a:rPr sz="2000" spc="-10" dirty="0">
                <a:latin typeface="Calibri"/>
                <a:cs typeface="Calibri"/>
              </a:rPr>
              <a:t>There</a:t>
            </a:r>
            <a:r>
              <a:rPr sz="2000" spc="15" dirty="0">
                <a:latin typeface="Calibri"/>
                <a:cs typeface="Calibri"/>
              </a:rPr>
              <a:t> </a:t>
            </a:r>
            <a:r>
              <a:rPr sz="2000" spc="-10" dirty="0">
                <a:latin typeface="Calibri"/>
                <a:cs typeface="Calibri"/>
              </a:rPr>
              <a:t>will</a:t>
            </a:r>
            <a:r>
              <a:rPr sz="2000" spc="5" dirty="0">
                <a:latin typeface="Calibri"/>
                <a:cs typeface="Calibri"/>
              </a:rPr>
              <a:t> </a:t>
            </a:r>
            <a:r>
              <a:rPr sz="2000" spc="-5" dirty="0">
                <a:latin typeface="Calibri"/>
                <a:cs typeface="Calibri"/>
              </a:rPr>
              <a:t>be</a:t>
            </a:r>
            <a:r>
              <a:rPr sz="2000" spc="15" dirty="0">
                <a:latin typeface="Calibri"/>
                <a:cs typeface="Calibri"/>
              </a:rPr>
              <a:t> </a:t>
            </a:r>
            <a:r>
              <a:rPr sz="2000" dirty="0">
                <a:latin typeface="Calibri"/>
                <a:cs typeface="Calibri"/>
              </a:rPr>
              <a:t>1</a:t>
            </a:r>
            <a:r>
              <a:rPr sz="2000" spc="5" dirty="0">
                <a:latin typeface="Calibri"/>
                <a:cs typeface="Calibri"/>
              </a:rPr>
              <a:t> </a:t>
            </a:r>
            <a:r>
              <a:rPr sz="2000" spc="-10" dirty="0">
                <a:latin typeface="Calibri"/>
                <a:cs typeface="Calibri"/>
              </a:rPr>
              <a:t>parents’</a:t>
            </a:r>
            <a:r>
              <a:rPr sz="2000" spc="5" dirty="0">
                <a:latin typeface="Calibri"/>
                <a:cs typeface="Calibri"/>
              </a:rPr>
              <a:t> </a:t>
            </a:r>
            <a:r>
              <a:rPr sz="2000" spc="-5" dirty="0">
                <a:latin typeface="Calibri"/>
                <a:cs typeface="Calibri"/>
              </a:rPr>
              <a:t>evening</a:t>
            </a:r>
            <a:r>
              <a:rPr sz="2000" spc="5" dirty="0">
                <a:latin typeface="Calibri"/>
                <a:cs typeface="Calibri"/>
              </a:rPr>
              <a:t> </a:t>
            </a:r>
            <a:r>
              <a:rPr sz="2000" dirty="0">
                <a:latin typeface="Calibri"/>
                <a:cs typeface="Calibri"/>
              </a:rPr>
              <a:t>a</a:t>
            </a:r>
            <a:r>
              <a:rPr sz="2000" spc="10" dirty="0">
                <a:latin typeface="Calibri"/>
                <a:cs typeface="Calibri"/>
              </a:rPr>
              <a:t> </a:t>
            </a:r>
            <a:r>
              <a:rPr sz="2000" spc="-5" dirty="0">
                <a:latin typeface="Calibri"/>
                <a:cs typeface="Calibri"/>
              </a:rPr>
              <a:t>year</a:t>
            </a:r>
            <a:r>
              <a:rPr sz="2000" spc="5" dirty="0">
                <a:latin typeface="Calibri"/>
                <a:cs typeface="Calibri"/>
              </a:rPr>
              <a:t> </a:t>
            </a:r>
            <a:r>
              <a:rPr sz="2000" spc="-10" dirty="0">
                <a:latin typeface="Calibri"/>
                <a:cs typeface="Calibri"/>
              </a:rPr>
              <a:t>to</a:t>
            </a:r>
            <a:r>
              <a:rPr sz="2000" dirty="0">
                <a:latin typeface="Calibri"/>
                <a:cs typeface="Calibri"/>
              </a:rPr>
              <a:t> </a:t>
            </a:r>
            <a:r>
              <a:rPr sz="2000" spc="-5" dirty="0">
                <a:latin typeface="Calibri"/>
                <a:cs typeface="Calibri"/>
              </a:rPr>
              <a:t>meet</a:t>
            </a:r>
            <a:r>
              <a:rPr sz="2000" spc="10" dirty="0">
                <a:latin typeface="Calibri"/>
                <a:cs typeface="Calibri"/>
              </a:rPr>
              <a:t> </a:t>
            </a:r>
            <a:r>
              <a:rPr sz="2000" spc="-5" dirty="0">
                <a:latin typeface="Calibri"/>
                <a:cs typeface="Calibri"/>
              </a:rPr>
              <a:t>with</a:t>
            </a:r>
            <a:r>
              <a:rPr sz="2000" spc="10" dirty="0">
                <a:latin typeface="Calibri"/>
                <a:cs typeface="Calibri"/>
              </a:rPr>
              <a:t> </a:t>
            </a:r>
            <a:r>
              <a:rPr sz="2000" spc="-10" dirty="0">
                <a:latin typeface="Calibri"/>
                <a:cs typeface="Calibri"/>
              </a:rPr>
              <a:t>your</a:t>
            </a:r>
            <a:r>
              <a:rPr sz="2000" spc="5" dirty="0">
                <a:latin typeface="Calibri"/>
                <a:cs typeface="Calibri"/>
              </a:rPr>
              <a:t> </a:t>
            </a:r>
            <a:r>
              <a:rPr sz="2000" spc="-25" dirty="0">
                <a:latin typeface="Calibri"/>
                <a:cs typeface="Calibri"/>
              </a:rPr>
              <a:t>child’s</a:t>
            </a:r>
            <a:r>
              <a:rPr sz="2000" spc="15" dirty="0">
                <a:latin typeface="Calibri"/>
                <a:cs typeface="Calibri"/>
              </a:rPr>
              <a:t> </a:t>
            </a:r>
            <a:r>
              <a:rPr sz="2000" spc="-10" dirty="0">
                <a:latin typeface="Calibri"/>
                <a:cs typeface="Calibri"/>
              </a:rPr>
              <a:t>teachers</a:t>
            </a:r>
            <a:r>
              <a:rPr sz="1800" spc="-10" dirty="0">
                <a:latin typeface="Calibri"/>
                <a:cs typeface="Calibri"/>
              </a:rPr>
              <a:t>.</a:t>
            </a:r>
            <a:endParaRPr sz="1800" dirty="0">
              <a:latin typeface="Calibri"/>
              <a:cs typeface="Calibri"/>
            </a:endParaRPr>
          </a:p>
        </p:txBody>
      </p:sp>
      <p:pic>
        <p:nvPicPr>
          <p:cNvPr id="7" name="object 7"/>
          <p:cNvPicPr/>
          <p:nvPr/>
        </p:nvPicPr>
        <p:blipFill>
          <a:blip r:embed="rId3" cstate="print"/>
          <a:stretch>
            <a:fillRect/>
          </a:stretch>
        </p:blipFill>
        <p:spPr>
          <a:xfrm>
            <a:off x="8262556" y="4054347"/>
            <a:ext cx="2439543" cy="641927"/>
          </a:xfrm>
          <a:prstGeom prst="rect">
            <a:avLst/>
          </a:prstGeom>
        </p:spPr>
      </p:pic>
      <p:sp>
        <p:nvSpPr>
          <p:cNvPr id="11" name="TextBox 10">
            <a:extLst>
              <a:ext uri="{FF2B5EF4-FFF2-40B4-BE49-F238E27FC236}">
                <a16:creationId xmlns:a16="http://schemas.microsoft.com/office/drawing/2014/main" id="{361EFE3E-7A9F-8546-1ECB-93E253017322}"/>
              </a:ext>
            </a:extLst>
          </p:cNvPr>
          <p:cNvSpPr txBox="1"/>
          <p:nvPr/>
        </p:nvSpPr>
        <p:spPr>
          <a:xfrm>
            <a:off x="473367" y="423492"/>
            <a:ext cx="87412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dirty="0">
                <a:solidFill>
                  <a:schemeClr val="accent5">
                    <a:lumMod val="50000"/>
                  </a:schemeClr>
                </a:solidFill>
              </a:rPr>
              <a:t>COMMUNICATION</a:t>
            </a:r>
            <a:endParaRPr lang="en-US" sz="7200" dirty="0">
              <a:solidFill>
                <a:schemeClr val="accent5">
                  <a:lumMod val="50000"/>
                </a:schemeClr>
              </a:solidFill>
            </a:endParaRPr>
          </a:p>
        </p:txBody>
      </p:sp>
      <p:pic>
        <p:nvPicPr>
          <p:cNvPr id="10"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9190180" y="-77746"/>
            <a:ext cx="2957308" cy="1808889"/>
          </a:xfrm>
          <a:prstGeom prst="rect">
            <a:avLst/>
          </a:prstGeom>
        </p:spPr>
      </p:pic>
    </p:spTree>
    <p:extLst>
      <p:ext uri="{BB962C8B-B14F-4D97-AF65-F5344CB8AC3E}">
        <p14:creationId xmlns:p14="http://schemas.microsoft.com/office/powerpoint/2010/main" val="2664042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69976" y="1889760"/>
            <a:ext cx="11111865" cy="4752515"/>
          </a:xfrm>
          <a:custGeom>
            <a:avLst/>
            <a:gdLst/>
            <a:ahLst/>
            <a:cxnLst/>
            <a:rect l="l" t="t" r="r" b="b"/>
            <a:pathLst>
              <a:path w="11111865" h="4594860">
                <a:moveTo>
                  <a:pt x="0" y="4594860"/>
                </a:moveTo>
                <a:lnTo>
                  <a:pt x="11111484" y="4594860"/>
                </a:lnTo>
                <a:lnTo>
                  <a:pt x="11111484" y="0"/>
                </a:lnTo>
                <a:lnTo>
                  <a:pt x="0" y="0"/>
                </a:lnTo>
                <a:lnTo>
                  <a:pt x="0" y="4594860"/>
                </a:lnTo>
                <a:close/>
              </a:path>
            </a:pathLst>
          </a:custGeom>
          <a:ln w="12192">
            <a:solidFill>
              <a:srgbClr val="000000"/>
            </a:solidFill>
          </a:ln>
        </p:spPr>
        <p:txBody>
          <a:bodyPr wrap="square" lIns="0" tIns="0" rIns="0" bIns="0" rtlCol="0"/>
          <a:lstStyle/>
          <a:p>
            <a:endParaRPr dirty="0"/>
          </a:p>
        </p:txBody>
      </p:sp>
      <p:sp>
        <p:nvSpPr>
          <p:cNvPr id="4" name="object 4"/>
          <p:cNvSpPr txBox="1"/>
          <p:nvPr/>
        </p:nvSpPr>
        <p:spPr>
          <a:xfrm>
            <a:off x="573430" y="1894332"/>
            <a:ext cx="10774045" cy="4752583"/>
          </a:xfrm>
          <a:prstGeom prst="rect">
            <a:avLst/>
          </a:prstGeom>
        </p:spPr>
        <p:txBody>
          <a:bodyPr vert="horz" wrap="square" lIns="0" tIns="12700" rIns="0" bIns="0" rtlCol="0" anchor="t">
            <a:spAutoFit/>
          </a:bodyPr>
          <a:lstStyle/>
          <a:p>
            <a:pPr marL="12700">
              <a:lnSpc>
                <a:spcPct val="100000"/>
              </a:lnSpc>
              <a:spcBef>
                <a:spcPts val="100"/>
              </a:spcBef>
            </a:pPr>
            <a:r>
              <a:rPr sz="2400" b="1" spc="-10" dirty="0">
                <a:latin typeface="Calibri"/>
                <a:cs typeface="Calibri"/>
              </a:rPr>
              <a:t>Leaving</a:t>
            </a:r>
            <a:r>
              <a:rPr sz="2400" b="1" spc="-35" dirty="0">
                <a:latin typeface="Calibri"/>
                <a:cs typeface="Calibri"/>
              </a:rPr>
              <a:t> </a:t>
            </a:r>
            <a:r>
              <a:rPr sz="2400" b="1" dirty="0">
                <a:latin typeface="Calibri"/>
                <a:cs typeface="Calibri"/>
              </a:rPr>
              <a:t>school</a:t>
            </a:r>
            <a:r>
              <a:rPr sz="2400" b="1" spc="-50" dirty="0">
                <a:latin typeface="Calibri"/>
                <a:cs typeface="Calibri"/>
              </a:rPr>
              <a:t> </a:t>
            </a:r>
            <a:r>
              <a:rPr sz="2400" b="1" spc="-5" dirty="0">
                <a:latin typeface="Calibri"/>
                <a:cs typeface="Calibri"/>
              </a:rPr>
              <a:t>during</a:t>
            </a:r>
            <a:r>
              <a:rPr sz="2400" b="1" spc="-35" dirty="0">
                <a:latin typeface="Calibri"/>
                <a:cs typeface="Calibri"/>
              </a:rPr>
              <a:t> </a:t>
            </a:r>
            <a:r>
              <a:rPr sz="2400" b="1" dirty="0">
                <a:latin typeface="Calibri"/>
                <a:cs typeface="Calibri"/>
              </a:rPr>
              <a:t>the</a:t>
            </a:r>
            <a:r>
              <a:rPr sz="2400" b="1" spc="-10" dirty="0">
                <a:latin typeface="Calibri"/>
                <a:cs typeface="Calibri"/>
              </a:rPr>
              <a:t> </a:t>
            </a:r>
            <a:r>
              <a:rPr sz="2400" b="1" spc="-15" dirty="0">
                <a:latin typeface="Calibri"/>
                <a:cs typeface="Calibri"/>
              </a:rPr>
              <a:t>day</a:t>
            </a:r>
            <a:endParaRPr lang="en-US" sz="2400" dirty="0">
              <a:latin typeface="Calibri"/>
              <a:cs typeface="Calibri"/>
            </a:endParaRPr>
          </a:p>
          <a:p>
            <a:pPr marL="12700" marR="5080"/>
            <a:r>
              <a:rPr sz="2400" dirty="0">
                <a:latin typeface="Calibri"/>
                <a:cs typeface="Calibri"/>
              </a:rPr>
              <a:t>If </a:t>
            </a:r>
            <a:r>
              <a:rPr sz="2400" spc="-10" dirty="0">
                <a:latin typeface="Calibri"/>
                <a:cs typeface="Calibri"/>
              </a:rPr>
              <a:t>your</a:t>
            </a:r>
            <a:r>
              <a:rPr sz="2400" dirty="0">
                <a:latin typeface="Calibri"/>
                <a:cs typeface="Calibri"/>
              </a:rPr>
              <a:t> </a:t>
            </a:r>
            <a:r>
              <a:rPr sz="2400" spc="-10" dirty="0">
                <a:latin typeface="Calibri"/>
                <a:cs typeface="Calibri"/>
              </a:rPr>
              <a:t>child</a:t>
            </a:r>
            <a:r>
              <a:rPr sz="2400" spc="25" dirty="0">
                <a:latin typeface="Calibri"/>
                <a:cs typeface="Calibri"/>
              </a:rPr>
              <a:t> </a:t>
            </a:r>
            <a:r>
              <a:rPr sz="2400" spc="-5" dirty="0">
                <a:latin typeface="Calibri"/>
                <a:cs typeface="Calibri"/>
              </a:rPr>
              <a:t>needs</a:t>
            </a:r>
            <a:r>
              <a:rPr sz="2400" spc="20" dirty="0">
                <a:latin typeface="Calibri"/>
                <a:cs typeface="Calibri"/>
              </a:rPr>
              <a:t> </a:t>
            </a:r>
            <a:r>
              <a:rPr sz="2400" spc="-10" dirty="0">
                <a:latin typeface="Calibri"/>
                <a:cs typeface="Calibri"/>
              </a:rPr>
              <a:t>to</a:t>
            </a:r>
            <a:r>
              <a:rPr sz="2400" dirty="0">
                <a:latin typeface="Calibri"/>
                <a:cs typeface="Calibri"/>
              </a:rPr>
              <a:t> </a:t>
            </a:r>
            <a:r>
              <a:rPr sz="2400" spc="-10" dirty="0">
                <a:latin typeface="Calibri"/>
                <a:cs typeface="Calibri"/>
              </a:rPr>
              <a:t>leave </a:t>
            </a:r>
            <a:r>
              <a:rPr sz="2400" spc="-5" dirty="0">
                <a:latin typeface="Calibri"/>
                <a:cs typeface="Calibri"/>
              </a:rPr>
              <a:t>school</a:t>
            </a:r>
            <a:r>
              <a:rPr sz="2400" spc="5" dirty="0">
                <a:latin typeface="Calibri"/>
                <a:cs typeface="Calibri"/>
              </a:rPr>
              <a:t> </a:t>
            </a:r>
            <a:r>
              <a:rPr sz="2400" spc="-5" dirty="0">
                <a:latin typeface="Calibri"/>
                <a:cs typeface="Calibri"/>
              </a:rPr>
              <a:t>on</a:t>
            </a:r>
            <a:r>
              <a:rPr sz="2400" spc="15" dirty="0">
                <a:latin typeface="Calibri"/>
                <a:cs typeface="Calibri"/>
              </a:rPr>
              <a:t> </a:t>
            </a:r>
            <a:r>
              <a:rPr sz="2400" spc="-15" dirty="0">
                <a:latin typeface="Calibri"/>
                <a:cs typeface="Calibri"/>
              </a:rPr>
              <a:t>any</a:t>
            </a:r>
            <a:r>
              <a:rPr sz="2400" spc="5" dirty="0">
                <a:latin typeface="Calibri"/>
                <a:cs typeface="Calibri"/>
              </a:rPr>
              <a:t> </a:t>
            </a:r>
            <a:r>
              <a:rPr sz="2400" spc="-45" dirty="0">
                <a:latin typeface="Calibri"/>
                <a:cs typeface="Calibri"/>
              </a:rPr>
              <a:t>day,</a:t>
            </a:r>
            <a:r>
              <a:rPr sz="2400" dirty="0">
                <a:latin typeface="Calibri"/>
                <a:cs typeface="Calibri"/>
              </a:rPr>
              <a:t> </a:t>
            </a:r>
            <a:r>
              <a:rPr sz="2400" spc="-5" dirty="0">
                <a:latin typeface="Calibri"/>
                <a:cs typeface="Calibri"/>
              </a:rPr>
              <a:t>they</a:t>
            </a:r>
            <a:r>
              <a:rPr sz="2400" spc="15" dirty="0">
                <a:latin typeface="Calibri"/>
                <a:cs typeface="Calibri"/>
              </a:rPr>
              <a:t> </a:t>
            </a:r>
            <a:r>
              <a:rPr sz="2400" spc="-5" dirty="0">
                <a:latin typeface="Calibri"/>
                <a:cs typeface="Calibri"/>
              </a:rPr>
              <a:t>must</a:t>
            </a:r>
            <a:r>
              <a:rPr sz="2400" spc="5" dirty="0">
                <a:latin typeface="Calibri"/>
                <a:cs typeface="Calibri"/>
              </a:rPr>
              <a:t> </a:t>
            </a:r>
            <a:r>
              <a:rPr sz="2400" spc="-5" dirty="0">
                <a:latin typeface="Calibri"/>
                <a:cs typeface="Calibri"/>
              </a:rPr>
              <a:t>report </a:t>
            </a:r>
            <a:r>
              <a:rPr sz="2400" spc="-10" dirty="0">
                <a:latin typeface="Calibri"/>
                <a:cs typeface="Calibri"/>
              </a:rPr>
              <a:t>to</a:t>
            </a:r>
            <a:r>
              <a:rPr sz="2400" spc="10" dirty="0">
                <a:latin typeface="Calibri"/>
                <a:cs typeface="Calibri"/>
              </a:rPr>
              <a:t> </a:t>
            </a:r>
            <a:r>
              <a:rPr sz="2400" spc="-10" dirty="0">
                <a:latin typeface="Calibri"/>
                <a:cs typeface="Calibri"/>
              </a:rPr>
              <a:t>reception</a:t>
            </a:r>
            <a:r>
              <a:rPr sz="2400" spc="20" dirty="0">
                <a:latin typeface="Calibri"/>
                <a:cs typeface="Calibri"/>
              </a:rPr>
              <a:t> </a:t>
            </a:r>
            <a:r>
              <a:rPr sz="2400" dirty="0">
                <a:latin typeface="Calibri"/>
                <a:cs typeface="Calibri"/>
              </a:rPr>
              <a:t>and</a:t>
            </a:r>
            <a:r>
              <a:rPr sz="2400" spc="5" dirty="0">
                <a:latin typeface="Calibri"/>
                <a:cs typeface="Calibri"/>
              </a:rPr>
              <a:t> </a:t>
            </a:r>
            <a:r>
              <a:rPr sz="2400" spc="-5" dirty="0">
                <a:latin typeface="Calibri"/>
                <a:cs typeface="Calibri"/>
              </a:rPr>
              <a:t>sign</a:t>
            </a:r>
            <a:r>
              <a:rPr sz="2400" spc="10" dirty="0">
                <a:latin typeface="Calibri"/>
                <a:cs typeface="Calibri"/>
              </a:rPr>
              <a:t> </a:t>
            </a:r>
            <a:r>
              <a:rPr sz="2400" dirty="0">
                <a:latin typeface="Calibri"/>
                <a:cs typeface="Calibri"/>
              </a:rPr>
              <a:t>the</a:t>
            </a:r>
            <a:r>
              <a:rPr sz="2400" spc="15" dirty="0">
                <a:latin typeface="Calibri"/>
                <a:cs typeface="Calibri"/>
              </a:rPr>
              <a:t> </a:t>
            </a:r>
            <a:r>
              <a:rPr sz="2400" dirty="0">
                <a:latin typeface="Calibri"/>
                <a:cs typeface="Calibri"/>
              </a:rPr>
              <a:t>signing-out</a:t>
            </a:r>
            <a:r>
              <a:rPr sz="2400" spc="10" dirty="0">
                <a:latin typeface="Calibri"/>
                <a:cs typeface="Calibri"/>
              </a:rPr>
              <a:t> </a:t>
            </a:r>
            <a:r>
              <a:rPr sz="2400" spc="-5" dirty="0">
                <a:latin typeface="Calibri"/>
                <a:cs typeface="Calibri"/>
              </a:rPr>
              <a:t>book</a:t>
            </a:r>
            <a:r>
              <a:rPr sz="2400" spc="-10" dirty="0">
                <a:latin typeface="Calibri"/>
                <a:cs typeface="Calibri"/>
              </a:rPr>
              <a:t> </a:t>
            </a:r>
            <a:r>
              <a:rPr sz="2400" spc="-15" dirty="0">
                <a:latin typeface="Calibri"/>
                <a:cs typeface="Calibri"/>
              </a:rPr>
              <a:t>before</a:t>
            </a:r>
            <a:r>
              <a:rPr lang="en-US" sz="2400" spc="-15" dirty="0">
                <a:latin typeface="Calibri"/>
                <a:cs typeface="Calibri"/>
              </a:rPr>
              <a:t> </a:t>
            </a:r>
            <a:r>
              <a:rPr sz="2400" spc="-10" dirty="0">
                <a:latin typeface="Calibri"/>
                <a:cs typeface="Calibri"/>
              </a:rPr>
              <a:t> </a:t>
            </a:r>
            <a:r>
              <a:rPr sz="2400" spc="-5" dirty="0">
                <a:latin typeface="Calibri"/>
                <a:cs typeface="Calibri"/>
              </a:rPr>
              <a:t>they</a:t>
            </a:r>
            <a:r>
              <a:rPr sz="2400" dirty="0">
                <a:latin typeface="Calibri"/>
                <a:cs typeface="Calibri"/>
              </a:rPr>
              <a:t> </a:t>
            </a:r>
            <a:r>
              <a:rPr sz="2400" spc="-5" dirty="0">
                <a:latin typeface="Calibri"/>
                <a:cs typeface="Calibri"/>
              </a:rPr>
              <a:t>go.</a:t>
            </a:r>
            <a:r>
              <a:rPr sz="2400" dirty="0">
                <a:latin typeface="Calibri"/>
                <a:cs typeface="Calibri"/>
              </a:rPr>
              <a:t> </a:t>
            </a:r>
            <a:r>
              <a:rPr sz="2400" spc="-5" dirty="0">
                <a:latin typeface="Calibri"/>
                <a:cs typeface="Calibri"/>
              </a:rPr>
              <a:t>They</a:t>
            </a:r>
            <a:r>
              <a:rPr sz="2400" spc="5" dirty="0">
                <a:latin typeface="Calibri"/>
                <a:cs typeface="Calibri"/>
              </a:rPr>
              <a:t> </a:t>
            </a:r>
            <a:r>
              <a:rPr sz="2400" spc="-5" dirty="0">
                <a:latin typeface="Calibri"/>
                <a:cs typeface="Calibri"/>
              </a:rPr>
              <a:t>will</a:t>
            </a:r>
            <a:r>
              <a:rPr sz="2400" spc="20" dirty="0">
                <a:latin typeface="Calibri"/>
                <a:cs typeface="Calibri"/>
              </a:rPr>
              <a:t> </a:t>
            </a:r>
            <a:r>
              <a:rPr sz="2400" spc="-5" dirty="0">
                <a:latin typeface="Calibri"/>
                <a:cs typeface="Calibri"/>
              </a:rPr>
              <a:t>not</a:t>
            </a:r>
            <a:r>
              <a:rPr sz="2400" spc="5" dirty="0">
                <a:latin typeface="Calibri"/>
                <a:cs typeface="Calibri"/>
              </a:rPr>
              <a:t> </a:t>
            </a:r>
            <a:r>
              <a:rPr sz="2400" spc="-5" dirty="0">
                <a:latin typeface="Calibri"/>
                <a:cs typeface="Calibri"/>
              </a:rPr>
              <a:t>be</a:t>
            </a:r>
            <a:r>
              <a:rPr sz="2400" spc="5" dirty="0">
                <a:latin typeface="Calibri"/>
                <a:cs typeface="Calibri"/>
              </a:rPr>
              <a:t> </a:t>
            </a:r>
            <a:r>
              <a:rPr sz="2400" spc="-10" dirty="0">
                <a:latin typeface="Calibri"/>
                <a:cs typeface="Calibri"/>
              </a:rPr>
              <a:t>allowed</a:t>
            </a:r>
            <a:r>
              <a:rPr sz="2400" spc="30" dirty="0">
                <a:latin typeface="Calibri"/>
                <a:cs typeface="Calibri"/>
              </a:rPr>
              <a:t> </a:t>
            </a:r>
            <a:r>
              <a:rPr sz="2400" spc="-10" dirty="0">
                <a:latin typeface="Calibri"/>
                <a:cs typeface="Calibri"/>
              </a:rPr>
              <a:t>to</a:t>
            </a:r>
            <a:r>
              <a:rPr sz="2400" dirty="0">
                <a:latin typeface="Calibri"/>
                <a:cs typeface="Calibri"/>
              </a:rPr>
              <a:t> </a:t>
            </a:r>
            <a:r>
              <a:rPr sz="2400" spc="-10" dirty="0">
                <a:latin typeface="Calibri"/>
                <a:cs typeface="Calibri"/>
              </a:rPr>
              <a:t>leave</a:t>
            </a:r>
            <a:r>
              <a:rPr sz="2400" dirty="0">
                <a:latin typeface="Calibri"/>
                <a:cs typeface="Calibri"/>
              </a:rPr>
              <a:t> </a:t>
            </a:r>
            <a:r>
              <a:rPr sz="2400" spc="-5" dirty="0">
                <a:latin typeface="Calibri"/>
                <a:cs typeface="Calibri"/>
              </a:rPr>
              <a:t>school</a:t>
            </a:r>
            <a:r>
              <a:rPr sz="2400" spc="10" dirty="0">
                <a:latin typeface="Calibri"/>
                <a:cs typeface="Calibri"/>
              </a:rPr>
              <a:t> </a:t>
            </a:r>
            <a:r>
              <a:rPr sz="2400" spc="-5" dirty="0">
                <a:latin typeface="Calibri"/>
                <a:cs typeface="Calibri"/>
              </a:rPr>
              <a:t>if</a:t>
            </a:r>
            <a:r>
              <a:rPr sz="2400" dirty="0">
                <a:latin typeface="Calibri"/>
                <a:cs typeface="Calibri"/>
              </a:rPr>
              <a:t> </a:t>
            </a:r>
            <a:r>
              <a:rPr sz="2400" spc="-10" dirty="0">
                <a:latin typeface="Calibri"/>
                <a:cs typeface="Calibri"/>
              </a:rPr>
              <a:t>you</a:t>
            </a:r>
            <a:r>
              <a:rPr sz="2400" spc="15" dirty="0">
                <a:latin typeface="Calibri"/>
                <a:cs typeface="Calibri"/>
              </a:rPr>
              <a:t> </a:t>
            </a:r>
            <a:r>
              <a:rPr sz="2400" spc="-10" dirty="0">
                <a:latin typeface="Calibri"/>
                <a:cs typeface="Calibri"/>
              </a:rPr>
              <a:t>have </a:t>
            </a:r>
            <a:r>
              <a:rPr sz="2400" spc="-5" dirty="0">
                <a:latin typeface="Calibri"/>
                <a:cs typeface="Calibri"/>
              </a:rPr>
              <a:t>not</a:t>
            </a:r>
            <a:r>
              <a:rPr sz="2400" spc="10" dirty="0">
                <a:latin typeface="Calibri"/>
                <a:cs typeface="Calibri"/>
              </a:rPr>
              <a:t> </a:t>
            </a:r>
            <a:r>
              <a:rPr sz="2400" spc="-15" dirty="0">
                <a:latin typeface="Calibri"/>
                <a:cs typeface="Calibri"/>
              </a:rPr>
              <a:t>contacted</a:t>
            </a:r>
            <a:r>
              <a:rPr sz="2400" spc="30"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school</a:t>
            </a:r>
            <a:r>
              <a:rPr sz="2400" spc="5" dirty="0">
                <a:latin typeface="Calibri"/>
                <a:cs typeface="Calibri"/>
              </a:rPr>
              <a:t> </a:t>
            </a:r>
            <a:r>
              <a:rPr sz="2400" spc="-5" dirty="0">
                <a:latin typeface="Calibri"/>
                <a:cs typeface="Calibri"/>
              </a:rPr>
              <a:t>prior</a:t>
            </a:r>
            <a:r>
              <a:rPr sz="2400" spc="10" dirty="0">
                <a:latin typeface="Calibri"/>
                <a:cs typeface="Calibri"/>
              </a:rPr>
              <a:t> </a:t>
            </a:r>
            <a:r>
              <a:rPr sz="2400" spc="-10" dirty="0">
                <a:latin typeface="Calibri"/>
                <a:cs typeface="Calibri"/>
              </a:rPr>
              <a:t>to</a:t>
            </a:r>
            <a:r>
              <a:rPr sz="2400" spc="10" dirty="0">
                <a:latin typeface="Calibri"/>
                <a:cs typeface="Calibri"/>
              </a:rPr>
              <a:t> </a:t>
            </a:r>
            <a:r>
              <a:rPr sz="2400" dirty="0">
                <a:latin typeface="Calibri"/>
                <a:cs typeface="Calibri"/>
              </a:rPr>
              <a:t>them</a:t>
            </a:r>
            <a:r>
              <a:rPr sz="2400" spc="5" dirty="0">
                <a:latin typeface="Calibri"/>
                <a:cs typeface="Calibri"/>
              </a:rPr>
              <a:t> </a:t>
            </a:r>
            <a:r>
              <a:rPr sz="2400" spc="-5" dirty="0">
                <a:latin typeface="Calibri"/>
                <a:cs typeface="Calibri"/>
              </a:rPr>
              <a:t>leaving.</a:t>
            </a:r>
            <a:r>
              <a:rPr sz="2400" dirty="0">
                <a:latin typeface="Calibri"/>
                <a:cs typeface="Calibri"/>
              </a:rPr>
              <a:t> </a:t>
            </a:r>
            <a:r>
              <a:rPr sz="2400" spc="-50" dirty="0">
                <a:latin typeface="Calibri"/>
                <a:cs typeface="Calibri"/>
              </a:rPr>
              <a:t>You</a:t>
            </a:r>
            <a:r>
              <a:rPr sz="2400" dirty="0">
                <a:latin typeface="Calibri"/>
                <a:cs typeface="Calibri"/>
              </a:rPr>
              <a:t> </a:t>
            </a:r>
            <a:r>
              <a:rPr sz="2400" spc="-5" dirty="0">
                <a:latin typeface="Calibri"/>
                <a:cs typeface="Calibri"/>
              </a:rPr>
              <a:t>can</a:t>
            </a:r>
            <a:r>
              <a:rPr lang="en-US" sz="2400" spc="-5" dirty="0">
                <a:latin typeface="Calibri"/>
                <a:cs typeface="Calibri"/>
              </a:rPr>
              <a:t> </a:t>
            </a:r>
            <a:r>
              <a:rPr sz="2400" spc="-390" dirty="0">
                <a:latin typeface="Calibri"/>
                <a:cs typeface="Calibri"/>
              </a:rPr>
              <a:t> </a:t>
            </a:r>
            <a:r>
              <a:rPr sz="2400" spc="-5" dirty="0">
                <a:latin typeface="Calibri"/>
                <a:cs typeface="Calibri"/>
              </a:rPr>
              <a:t>ring</a:t>
            </a:r>
            <a:r>
              <a:rPr sz="2400" spc="15" dirty="0">
                <a:latin typeface="Calibri"/>
                <a:cs typeface="Calibri"/>
              </a:rPr>
              <a:t> </a:t>
            </a:r>
            <a:r>
              <a:rPr sz="2400" dirty="0">
                <a:latin typeface="Calibri"/>
                <a:cs typeface="Calibri"/>
              </a:rPr>
              <a:t>the </a:t>
            </a:r>
            <a:r>
              <a:rPr sz="2400" spc="-5" dirty="0">
                <a:latin typeface="Calibri"/>
                <a:cs typeface="Calibri"/>
              </a:rPr>
              <a:t>school,</a:t>
            </a:r>
            <a:r>
              <a:rPr sz="2400" spc="15" dirty="0">
                <a:latin typeface="Calibri"/>
                <a:cs typeface="Calibri"/>
              </a:rPr>
              <a:t> </a:t>
            </a:r>
            <a:r>
              <a:rPr sz="2400" dirty="0">
                <a:latin typeface="Calibri"/>
                <a:cs typeface="Calibri"/>
              </a:rPr>
              <a:t>email</a:t>
            </a:r>
            <a:r>
              <a:rPr sz="2400" spc="5" dirty="0">
                <a:latin typeface="Calibri"/>
                <a:cs typeface="Calibri"/>
              </a:rPr>
              <a:t> </a:t>
            </a:r>
            <a:r>
              <a:rPr sz="2400" spc="-5" dirty="0">
                <a:latin typeface="Calibri"/>
                <a:cs typeface="Calibri"/>
              </a:rPr>
              <a:t>or</a:t>
            </a:r>
            <a:r>
              <a:rPr sz="2400" dirty="0">
                <a:latin typeface="Calibri"/>
                <a:cs typeface="Calibri"/>
              </a:rPr>
              <a:t> </a:t>
            </a:r>
            <a:r>
              <a:rPr sz="2400" spc="-5" dirty="0">
                <a:latin typeface="Calibri"/>
                <a:cs typeface="Calibri"/>
              </a:rPr>
              <a:t>send </a:t>
            </a:r>
            <a:r>
              <a:rPr sz="2400" dirty="0">
                <a:latin typeface="Calibri"/>
                <a:cs typeface="Calibri"/>
              </a:rPr>
              <a:t>a</a:t>
            </a:r>
            <a:r>
              <a:rPr sz="2400" spc="15" dirty="0">
                <a:latin typeface="Calibri"/>
                <a:cs typeface="Calibri"/>
              </a:rPr>
              <a:t> </a:t>
            </a:r>
            <a:r>
              <a:rPr sz="2400" spc="-15" dirty="0">
                <a:latin typeface="Calibri"/>
                <a:cs typeface="Calibri"/>
              </a:rPr>
              <a:t>letter</a:t>
            </a:r>
            <a:r>
              <a:rPr sz="2400" spc="10" dirty="0">
                <a:latin typeface="Calibri"/>
                <a:cs typeface="Calibri"/>
              </a:rPr>
              <a:t> </a:t>
            </a:r>
            <a:r>
              <a:rPr sz="2400" spc="-5" dirty="0">
                <a:latin typeface="Calibri"/>
                <a:cs typeface="Calibri"/>
              </a:rPr>
              <a:t>in</a:t>
            </a:r>
            <a:r>
              <a:rPr sz="2400" spc="10" dirty="0">
                <a:latin typeface="Calibri"/>
                <a:cs typeface="Calibri"/>
              </a:rPr>
              <a:t> </a:t>
            </a:r>
            <a:r>
              <a:rPr sz="2400" spc="-5" dirty="0">
                <a:latin typeface="Calibri"/>
                <a:cs typeface="Calibri"/>
              </a:rPr>
              <a:t>with</a:t>
            </a:r>
            <a:r>
              <a:rPr sz="2400" spc="15" dirty="0">
                <a:latin typeface="Calibri"/>
                <a:cs typeface="Calibri"/>
              </a:rPr>
              <a:t> </a:t>
            </a:r>
            <a:r>
              <a:rPr sz="2400" dirty="0">
                <a:latin typeface="Calibri"/>
                <a:cs typeface="Calibri"/>
              </a:rPr>
              <a:t>the</a:t>
            </a:r>
            <a:r>
              <a:rPr sz="2400" spc="10" dirty="0">
                <a:latin typeface="Calibri"/>
                <a:cs typeface="Calibri"/>
              </a:rPr>
              <a:t> </a:t>
            </a:r>
            <a:r>
              <a:rPr sz="2400" spc="-5" dirty="0">
                <a:latin typeface="Calibri"/>
                <a:cs typeface="Calibri"/>
              </a:rPr>
              <a:t>student</a:t>
            </a:r>
            <a:r>
              <a:rPr lang="en-GB" sz="2400" spc="-5" dirty="0">
                <a:latin typeface="Calibri"/>
                <a:cs typeface="Calibri"/>
              </a:rPr>
              <a:t> to be given in to reception</a:t>
            </a:r>
            <a:r>
              <a:rPr sz="2400" spc="-5" dirty="0">
                <a:latin typeface="Calibri"/>
                <a:cs typeface="Calibri"/>
              </a:rPr>
              <a:t>.</a:t>
            </a:r>
            <a:r>
              <a:rPr sz="2400" spc="-10" dirty="0">
                <a:latin typeface="Calibri"/>
                <a:cs typeface="Calibri"/>
              </a:rPr>
              <a:t> For</a:t>
            </a:r>
            <a:r>
              <a:rPr sz="2400" spc="5"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safety</a:t>
            </a:r>
            <a:r>
              <a:rPr sz="2400" dirty="0">
                <a:latin typeface="Calibri"/>
                <a:cs typeface="Calibri"/>
              </a:rPr>
              <a:t> </a:t>
            </a:r>
            <a:r>
              <a:rPr sz="2400" spc="-5" dirty="0">
                <a:latin typeface="Calibri"/>
                <a:cs typeface="Calibri"/>
              </a:rPr>
              <a:t>of our</a:t>
            </a:r>
            <a:r>
              <a:rPr sz="2400" spc="15" dirty="0">
                <a:latin typeface="Calibri"/>
                <a:cs typeface="Calibri"/>
              </a:rPr>
              <a:t> </a:t>
            </a:r>
            <a:r>
              <a:rPr sz="2400" spc="-5" dirty="0">
                <a:latin typeface="Calibri"/>
                <a:cs typeface="Calibri"/>
              </a:rPr>
              <a:t>students,</a:t>
            </a:r>
            <a:r>
              <a:rPr sz="2400" dirty="0">
                <a:latin typeface="Calibri"/>
                <a:cs typeface="Calibri"/>
              </a:rPr>
              <a:t> </a:t>
            </a:r>
            <a:r>
              <a:rPr sz="2400" spc="-5" dirty="0">
                <a:latin typeface="Calibri"/>
                <a:cs typeface="Calibri"/>
              </a:rPr>
              <a:t>if</a:t>
            </a:r>
            <a:r>
              <a:rPr sz="2400" spc="15" dirty="0">
                <a:latin typeface="Calibri"/>
                <a:cs typeface="Calibri"/>
              </a:rPr>
              <a:t> </a:t>
            </a:r>
            <a:r>
              <a:rPr sz="2400" spc="-10" dirty="0">
                <a:latin typeface="Calibri"/>
                <a:cs typeface="Calibri"/>
              </a:rPr>
              <a:t>we</a:t>
            </a:r>
            <a:r>
              <a:rPr sz="2400" dirty="0">
                <a:latin typeface="Calibri"/>
                <a:cs typeface="Calibri"/>
              </a:rPr>
              <a:t> </a:t>
            </a:r>
            <a:r>
              <a:rPr sz="2400" spc="-10" dirty="0">
                <a:latin typeface="Calibri"/>
                <a:cs typeface="Calibri"/>
              </a:rPr>
              <a:t>feel</a:t>
            </a:r>
            <a:r>
              <a:rPr sz="2400" spc="10" dirty="0">
                <a:latin typeface="Calibri"/>
                <a:cs typeface="Calibri"/>
              </a:rPr>
              <a:t> </a:t>
            </a:r>
            <a:r>
              <a:rPr sz="2400" spc="-5" dirty="0">
                <a:latin typeface="Calibri"/>
                <a:cs typeface="Calibri"/>
              </a:rPr>
              <a:t>evidence</a:t>
            </a:r>
            <a:r>
              <a:rPr sz="2400" spc="15" dirty="0">
                <a:latin typeface="Calibri"/>
                <a:cs typeface="Calibri"/>
              </a:rPr>
              <a:t> </a:t>
            </a:r>
            <a:r>
              <a:rPr sz="2400" spc="-5" dirty="0">
                <a:latin typeface="Calibri"/>
                <a:cs typeface="Calibri"/>
              </a:rPr>
              <a:t>is</a:t>
            </a:r>
            <a:r>
              <a:rPr sz="2400" spc="20" dirty="0">
                <a:latin typeface="Calibri"/>
                <a:cs typeface="Calibri"/>
              </a:rPr>
              <a:t> </a:t>
            </a:r>
            <a:r>
              <a:rPr sz="2400" spc="-5" dirty="0">
                <a:latin typeface="Calibri"/>
                <a:cs typeface="Calibri"/>
              </a:rPr>
              <a:t>not </a:t>
            </a:r>
            <a:r>
              <a:rPr sz="2400" spc="-10" dirty="0">
                <a:latin typeface="Calibri"/>
                <a:cs typeface="Calibri"/>
              </a:rPr>
              <a:t>legitimate</a:t>
            </a:r>
            <a:r>
              <a:rPr lang="en-US" sz="2400" spc="-10" dirty="0">
                <a:latin typeface="Calibri"/>
                <a:cs typeface="Calibri"/>
              </a:rPr>
              <a:t>,</a:t>
            </a:r>
            <a:r>
              <a:rPr sz="2400" spc="10" dirty="0">
                <a:latin typeface="Calibri"/>
                <a:cs typeface="Calibri"/>
              </a:rPr>
              <a:t> </a:t>
            </a:r>
            <a:r>
              <a:rPr sz="2400" spc="-10" dirty="0">
                <a:latin typeface="Calibri"/>
                <a:cs typeface="Calibri"/>
              </a:rPr>
              <a:t>we</a:t>
            </a:r>
            <a:r>
              <a:rPr sz="2400" dirty="0">
                <a:latin typeface="Calibri"/>
                <a:cs typeface="Calibri"/>
              </a:rPr>
              <a:t> </a:t>
            </a:r>
            <a:r>
              <a:rPr sz="2400" spc="-5" dirty="0">
                <a:latin typeface="Calibri"/>
                <a:cs typeface="Calibri"/>
              </a:rPr>
              <a:t>will</a:t>
            </a:r>
            <a:r>
              <a:rPr sz="2400" spc="15" dirty="0">
                <a:latin typeface="Calibri"/>
                <a:cs typeface="Calibri"/>
              </a:rPr>
              <a:t> </a:t>
            </a:r>
            <a:r>
              <a:rPr sz="2400" spc="-5" dirty="0">
                <a:latin typeface="Calibri"/>
                <a:cs typeface="Calibri"/>
              </a:rPr>
              <a:t>not</a:t>
            </a:r>
            <a:r>
              <a:rPr sz="2400" spc="5" dirty="0">
                <a:latin typeface="Calibri"/>
                <a:cs typeface="Calibri"/>
              </a:rPr>
              <a:t> </a:t>
            </a:r>
            <a:r>
              <a:rPr sz="2400" spc="-5" dirty="0">
                <a:latin typeface="Calibri"/>
                <a:cs typeface="Calibri"/>
              </a:rPr>
              <a:t>let</a:t>
            </a:r>
            <a:r>
              <a:rPr sz="2400" spc="5" dirty="0">
                <a:latin typeface="Calibri"/>
                <a:cs typeface="Calibri"/>
              </a:rPr>
              <a:t> </a:t>
            </a:r>
            <a:r>
              <a:rPr sz="2400" dirty="0">
                <a:latin typeface="Calibri"/>
                <a:cs typeface="Calibri"/>
              </a:rPr>
              <a:t>them </a:t>
            </a:r>
            <a:r>
              <a:rPr sz="2400" spc="-10" dirty="0">
                <a:latin typeface="Calibri"/>
                <a:cs typeface="Calibri"/>
              </a:rPr>
              <a:t>leave.</a:t>
            </a:r>
            <a:endParaRPr sz="2400" dirty="0">
              <a:latin typeface="Calibri"/>
              <a:cs typeface="Calibri"/>
            </a:endParaRPr>
          </a:p>
          <a:p>
            <a:pPr>
              <a:lnSpc>
                <a:spcPct val="100000"/>
              </a:lnSpc>
              <a:spcBef>
                <a:spcPts val="25"/>
              </a:spcBef>
            </a:pPr>
            <a:endParaRPr sz="2000" dirty="0">
              <a:latin typeface="Calibri"/>
              <a:cs typeface="Calibri"/>
            </a:endParaRPr>
          </a:p>
          <a:p>
            <a:pPr marL="12700">
              <a:lnSpc>
                <a:spcPct val="100000"/>
              </a:lnSpc>
            </a:pPr>
            <a:r>
              <a:rPr sz="2400" spc="-50" dirty="0">
                <a:latin typeface="Calibri"/>
                <a:cs typeface="Calibri"/>
              </a:rPr>
              <a:t>You</a:t>
            </a:r>
            <a:r>
              <a:rPr sz="2400" spc="-5" dirty="0">
                <a:latin typeface="Calibri"/>
                <a:cs typeface="Calibri"/>
              </a:rPr>
              <a:t> must</a:t>
            </a:r>
            <a:r>
              <a:rPr sz="2400" dirty="0">
                <a:latin typeface="Calibri"/>
                <a:cs typeface="Calibri"/>
              </a:rPr>
              <a:t> </a:t>
            </a:r>
            <a:r>
              <a:rPr sz="2400" spc="-5" dirty="0">
                <a:latin typeface="Calibri"/>
                <a:cs typeface="Calibri"/>
              </a:rPr>
              <a:t>send</a:t>
            </a:r>
            <a:r>
              <a:rPr sz="2400" dirty="0">
                <a:latin typeface="Calibri"/>
                <a:cs typeface="Calibri"/>
              </a:rPr>
              <a:t> a</a:t>
            </a:r>
            <a:r>
              <a:rPr sz="2400" spc="10" dirty="0">
                <a:latin typeface="Calibri"/>
                <a:cs typeface="Calibri"/>
              </a:rPr>
              <a:t> </a:t>
            </a:r>
            <a:r>
              <a:rPr sz="2400" spc="-15" dirty="0">
                <a:latin typeface="Calibri"/>
                <a:cs typeface="Calibri"/>
              </a:rPr>
              <a:t>letter</a:t>
            </a:r>
            <a:r>
              <a:rPr sz="2400" spc="10" dirty="0">
                <a:latin typeface="Calibri"/>
                <a:cs typeface="Calibri"/>
              </a:rPr>
              <a:t> </a:t>
            </a:r>
            <a:r>
              <a:rPr sz="2400" spc="-5" dirty="0">
                <a:latin typeface="Calibri"/>
                <a:cs typeface="Calibri"/>
              </a:rPr>
              <a:t>in</a:t>
            </a:r>
            <a:r>
              <a:rPr sz="2400" spc="10" dirty="0">
                <a:latin typeface="Calibri"/>
                <a:cs typeface="Calibri"/>
              </a:rPr>
              <a:t> </a:t>
            </a:r>
            <a:r>
              <a:rPr sz="2400" spc="-5" dirty="0">
                <a:latin typeface="Calibri"/>
                <a:cs typeface="Calibri"/>
              </a:rPr>
              <a:t>with</a:t>
            </a:r>
            <a:r>
              <a:rPr sz="2400" spc="10" dirty="0">
                <a:latin typeface="Calibri"/>
                <a:cs typeface="Calibri"/>
              </a:rPr>
              <a:t> </a:t>
            </a:r>
            <a:r>
              <a:rPr sz="2400" dirty="0">
                <a:latin typeface="Calibri"/>
                <a:cs typeface="Calibri"/>
              </a:rPr>
              <a:t>the</a:t>
            </a:r>
            <a:r>
              <a:rPr sz="2400" spc="15" dirty="0">
                <a:latin typeface="Calibri"/>
                <a:cs typeface="Calibri"/>
              </a:rPr>
              <a:t> </a:t>
            </a:r>
            <a:r>
              <a:rPr sz="2400" spc="-5" dirty="0">
                <a:latin typeface="Calibri"/>
                <a:cs typeface="Calibri"/>
              </a:rPr>
              <a:t>student,</a:t>
            </a:r>
            <a:r>
              <a:rPr sz="2400" spc="-10" dirty="0">
                <a:latin typeface="Calibri"/>
                <a:cs typeface="Calibri"/>
              </a:rPr>
              <a:t> </a:t>
            </a:r>
            <a:r>
              <a:rPr sz="2400" spc="-5" dirty="0">
                <a:latin typeface="Calibri"/>
                <a:cs typeface="Calibri"/>
              </a:rPr>
              <a:t>or</a:t>
            </a:r>
            <a:r>
              <a:rPr sz="2400" spc="5" dirty="0">
                <a:latin typeface="Calibri"/>
                <a:cs typeface="Calibri"/>
              </a:rPr>
              <a:t> </a:t>
            </a:r>
            <a:r>
              <a:rPr sz="2400" spc="-10" dirty="0">
                <a:latin typeface="Calibri"/>
                <a:cs typeface="Calibri"/>
              </a:rPr>
              <a:t>have </a:t>
            </a:r>
            <a:r>
              <a:rPr sz="2400" spc="-5" dirty="0">
                <a:latin typeface="Calibri"/>
                <a:cs typeface="Calibri"/>
              </a:rPr>
              <a:t>emailed</a:t>
            </a:r>
            <a:r>
              <a:rPr sz="2400" spc="15" dirty="0">
                <a:latin typeface="Calibri"/>
                <a:cs typeface="Calibri"/>
              </a:rPr>
              <a:t> </a:t>
            </a:r>
            <a:r>
              <a:rPr sz="2400" dirty="0">
                <a:latin typeface="Calibri"/>
                <a:cs typeface="Calibri"/>
              </a:rPr>
              <a:t>the</a:t>
            </a:r>
            <a:r>
              <a:rPr sz="2400" spc="10" dirty="0">
                <a:latin typeface="Calibri"/>
                <a:cs typeface="Calibri"/>
              </a:rPr>
              <a:t> </a:t>
            </a:r>
            <a:r>
              <a:rPr sz="2400" spc="-5" dirty="0">
                <a:latin typeface="Calibri"/>
                <a:cs typeface="Calibri"/>
              </a:rPr>
              <a:t>school</a:t>
            </a:r>
            <a:r>
              <a:rPr sz="2400" spc="5" dirty="0">
                <a:latin typeface="Calibri"/>
                <a:cs typeface="Calibri"/>
              </a:rPr>
              <a:t> </a:t>
            </a:r>
            <a:r>
              <a:rPr sz="2400" spc="-5" dirty="0">
                <a:latin typeface="Calibri"/>
                <a:cs typeface="Calibri"/>
              </a:rPr>
              <a:t>if:</a:t>
            </a:r>
            <a:endParaRPr sz="2400" dirty="0">
              <a:latin typeface="Calibri"/>
              <a:cs typeface="Calibri"/>
            </a:endParaRPr>
          </a:p>
          <a:p>
            <a:pPr marL="342900" indent="-342900">
              <a:lnSpc>
                <a:spcPct val="100000"/>
              </a:lnSpc>
              <a:spcBef>
                <a:spcPts val="25"/>
              </a:spcBef>
              <a:buFont typeface="Arial"/>
              <a:buChar char="•"/>
              <a:tabLst>
                <a:tab pos="299085" algn="l"/>
                <a:tab pos="299720" algn="l"/>
              </a:tabLst>
            </a:pPr>
            <a:r>
              <a:rPr sz="2400" spc="-10" dirty="0">
                <a:latin typeface="Calibri"/>
                <a:cs typeface="Calibri"/>
              </a:rPr>
              <a:t>your</a:t>
            </a:r>
            <a:r>
              <a:rPr sz="2400" spc="5" dirty="0">
                <a:latin typeface="Calibri"/>
                <a:cs typeface="Calibri"/>
              </a:rPr>
              <a:t> </a:t>
            </a:r>
            <a:r>
              <a:rPr sz="2400" spc="-10" dirty="0">
                <a:latin typeface="Calibri"/>
                <a:cs typeface="Calibri"/>
              </a:rPr>
              <a:t>child</a:t>
            </a:r>
            <a:r>
              <a:rPr sz="2400" spc="30" dirty="0">
                <a:latin typeface="Calibri"/>
                <a:cs typeface="Calibri"/>
              </a:rPr>
              <a:t> </a:t>
            </a:r>
            <a:r>
              <a:rPr sz="2400" spc="-5" dirty="0">
                <a:latin typeface="Calibri"/>
                <a:cs typeface="Calibri"/>
              </a:rPr>
              <a:t>has been</a:t>
            </a:r>
            <a:r>
              <a:rPr sz="2400" spc="20" dirty="0">
                <a:latin typeface="Calibri"/>
                <a:cs typeface="Calibri"/>
              </a:rPr>
              <a:t> </a:t>
            </a:r>
            <a:r>
              <a:rPr sz="2400" spc="-5" dirty="0">
                <a:latin typeface="Calibri"/>
                <a:cs typeface="Calibri"/>
              </a:rPr>
              <a:t>absent</a:t>
            </a:r>
            <a:r>
              <a:rPr sz="2400" spc="5" dirty="0">
                <a:latin typeface="Calibri"/>
                <a:cs typeface="Calibri"/>
              </a:rPr>
              <a:t> </a:t>
            </a:r>
            <a:r>
              <a:rPr sz="2400" spc="-10" dirty="0">
                <a:latin typeface="Calibri"/>
                <a:cs typeface="Calibri"/>
              </a:rPr>
              <a:t>from</a:t>
            </a:r>
            <a:r>
              <a:rPr sz="2400" spc="-5" dirty="0">
                <a:latin typeface="Calibri"/>
                <a:cs typeface="Calibri"/>
              </a:rPr>
              <a:t> school</a:t>
            </a:r>
            <a:r>
              <a:rPr sz="2400" spc="10" dirty="0">
                <a:latin typeface="Calibri"/>
                <a:cs typeface="Calibri"/>
              </a:rPr>
              <a:t> </a:t>
            </a:r>
            <a:r>
              <a:rPr sz="2400" spc="-10" dirty="0">
                <a:latin typeface="Calibri"/>
                <a:cs typeface="Calibri"/>
              </a:rPr>
              <a:t>(even</a:t>
            </a:r>
            <a:r>
              <a:rPr sz="2400" spc="15" dirty="0">
                <a:latin typeface="Calibri"/>
                <a:cs typeface="Calibri"/>
              </a:rPr>
              <a:t> </a:t>
            </a:r>
            <a:r>
              <a:rPr sz="2400" spc="-5" dirty="0">
                <a:latin typeface="Calibri"/>
                <a:cs typeface="Calibri"/>
              </a:rPr>
              <a:t>if</a:t>
            </a:r>
            <a:r>
              <a:rPr sz="2400" dirty="0">
                <a:latin typeface="Calibri"/>
                <a:cs typeface="Calibri"/>
              </a:rPr>
              <a:t> a</a:t>
            </a:r>
            <a:r>
              <a:rPr sz="2400" spc="15" dirty="0">
                <a:latin typeface="Calibri"/>
                <a:cs typeface="Calibri"/>
              </a:rPr>
              <a:t> </a:t>
            </a:r>
            <a:r>
              <a:rPr sz="2400" spc="-5" dirty="0">
                <a:latin typeface="Calibri"/>
                <a:cs typeface="Calibri"/>
              </a:rPr>
              <a:t>telephone</a:t>
            </a:r>
            <a:r>
              <a:rPr sz="2400" spc="10" dirty="0">
                <a:latin typeface="Calibri"/>
                <a:cs typeface="Calibri"/>
              </a:rPr>
              <a:t> </a:t>
            </a:r>
            <a:r>
              <a:rPr sz="2400" spc="-5" dirty="0">
                <a:latin typeface="Calibri"/>
                <a:cs typeface="Calibri"/>
              </a:rPr>
              <a:t>message has</a:t>
            </a:r>
            <a:r>
              <a:rPr sz="2400" spc="5" dirty="0">
                <a:latin typeface="Calibri"/>
                <a:cs typeface="Calibri"/>
              </a:rPr>
              <a:t> </a:t>
            </a:r>
            <a:r>
              <a:rPr sz="2400" spc="-5" dirty="0">
                <a:latin typeface="Calibri"/>
                <a:cs typeface="Calibri"/>
              </a:rPr>
              <a:t>already</a:t>
            </a:r>
            <a:r>
              <a:rPr sz="2400" spc="5" dirty="0">
                <a:latin typeface="Calibri"/>
                <a:cs typeface="Calibri"/>
              </a:rPr>
              <a:t> </a:t>
            </a:r>
            <a:r>
              <a:rPr sz="2400" dirty="0">
                <a:latin typeface="Calibri"/>
                <a:cs typeface="Calibri"/>
              </a:rPr>
              <a:t>been</a:t>
            </a:r>
            <a:r>
              <a:rPr sz="2400" spc="20" dirty="0">
                <a:latin typeface="Calibri"/>
                <a:cs typeface="Calibri"/>
              </a:rPr>
              <a:t> </a:t>
            </a:r>
            <a:r>
              <a:rPr sz="2400" spc="-5" dirty="0">
                <a:latin typeface="Calibri"/>
                <a:cs typeface="Calibri"/>
              </a:rPr>
              <a:t>given).</a:t>
            </a:r>
            <a:endParaRPr sz="2400" dirty="0">
              <a:latin typeface="Calibri"/>
              <a:cs typeface="Calibri"/>
            </a:endParaRPr>
          </a:p>
          <a:p>
            <a:pPr marL="299085" marR="256540" indent="-287020">
              <a:buFont typeface="Arial"/>
              <a:buChar char="•"/>
              <a:tabLst>
                <a:tab pos="299085" algn="l"/>
                <a:tab pos="299720" algn="l"/>
              </a:tabLst>
            </a:pPr>
            <a:r>
              <a:rPr sz="2400" spc="-10" dirty="0">
                <a:latin typeface="Calibri"/>
                <a:cs typeface="Calibri"/>
              </a:rPr>
              <a:t>your</a:t>
            </a:r>
            <a:r>
              <a:rPr sz="2400" spc="5" dirty="0">
                <a:latin typeface="Calibri"/>
                <a:cs typeface="Calibri"/>
              </a:rPr>
              <a:t> </a:t>
            </a:r>
            <a:r>
              <a:rPr sz="2400" spc="-10" dirty="0">
                <a:latin typeface="Calibri"/>
                <a:cs typeface="Calibri"/>
              </a:rPr>
              <a:t>child</a:t>
            </a:r>
            <a:r>
              <a:rPr sz="2400" spc="30" dirty="0">
                <a:latin typeface="Calibri"/>
                <a:cs typeface="Calibri"/>
              </a:rPr>
              <a:t> </a:t>
            </a:r>
            <a:r>
              <a:rPr sz="2400" dirty="0">
                <a:latin typeface="Calibri"/>
                <a:cs typeface="Calibri"/>
              </a:rPr>
              <a:t>needs</a:t>
            </a:r>
            <a:r>
              <a:rPr sz="2400" spc="5" dirty="0">
                <a:latin typeface="Calibri"/>
                <a:cs typeface="Calibri"/>
              </a:rPr>
              <a:t> </a:t>
            </a:r>
            <a:r>
              <a:rPr sz="2400" spc="-10" dirty="0">
                <a:latin typeface="Calibri"/>
                <a:cs typeface="Calibri"/>
              </a:rPr>
              <a:t>to</a:t>
            </a:r>
            <a:r>
              <a:rPr sz="2400" dirty="0">
                <a:latin typeface="Calibri"/>
                <a:cs typeface="Calibri"/>
              </a:rPr>
              <a:t> </a:t>
            </a:r>
            <a:r>
              <a:rPr sz="2400" spc="-10" dirty="0">
                <a:latin typeface="Calibri"/>
                <a:cs typeface="Calibri"/>
              </a:rPr>
              <a:t>leave</a:t>
            </a:r>
            <a:r>
              <a:rPr sz="2400" spc="-5" dirty="0">
                <a:latin typeface="Calibri"/>
                <a:cs typeface="Calibri"/>
              </a:rPr>
              <a:t> school</a:t>
            </a:r>
            <a:r>
              <a:rPr sz="2400" spc="5" dirty="0">
                <a:latin typeface="Calibri"/>
                <a:cs typeface="Calibri"/>
              </a:rPr>
              <a:t> </a:t>
            </a:r>
            <a:r>
              <a:rPr sz="2400" spc="-5" dirty="0">
                <a:latin typeface="Calibri"/>
                <a:cs typeface="Calibri"/>
              </a:rPr>
              <a:t>during</a:t>
            </a:r>
            <a:r>
              <a:rPr sz="2400" spc="30"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day</a:t>
            </a:r>
            <a:r>
              <a:rPr sz="2400" spc="5" dirty="0">
                <a:latin typeface="Calibri"/>
                <a:cs typeface="Calibri"/>
              </a:rPr>
              <a:t> </a:t>
            </a:r>
            <a:r>
              <a:rPr sz="2400" spc="-15" dirty="0">
                <a:latin typeface="Calibri"/>
                <a:cs typeface="Calibri"/>
              </a:rPr>
              <a:t>for</a:t>
            </a:r>
            <a:r>
              <a:rPr sz="2400" spc="10" dirty="0">
                <a:latin typeface="Calibri"/>
                <a:cs typeface="Calibri"/>
              </a:rPr>
              <a:t> </a:t>
            </a:r>
            <a:r>
              <a:rPr sz="2400" dirty="0">
                <a:latin typeface="Calibri"/>
                <a:cs typeface="Calibri"/>
              </a:rPr>
              <a:t>an</a:t>
            </a:r>
            <a:r>
              <a:rPr sz="2400" spc="5" dirty="0">
                <a:latin typeface="Calibri"/>
                <a:cs typeface="Calibri"/>
              </a:rPr>
              <a:t> </a:t>
            </a:r>
            <a:r>
              <a:rPr sz="2400" spc="-5" dirty="0">
                <a:latin typeface="Calibri"/>
                <a:cs typeface="Calibri"/>
              </a:rPr>
              <a:t>appointment</a:t>
            </a:r>
            <a:r>
              <a:rPr sz="2400" spc="5" dirty="0">
                <a:latin typeface="Calibri"/>
                <a:cs typeface="Calibri"/>
              </a:rPr>
              <a:t> </a:t>
            </a:r>
            <a:r>
              <a:rPr sz="2400" spc="-5" dirty="0">
                <a:latin typeface="Calibri"/>
                <a:cs typeface="Calibri"/>
              </a:rPr>
              <a:t>with</a:t>
            </a:r>
            <a:r>
              <a:rPr sz="2400" spc="15" dirty="0">
                <a:latin typeface="Calibri"/>
                <a:cs typeface="Calibri"/>
              </a:rPr>
              <a:t> </a:t>
            </a:r>
            <a:r>
              <a:rPr sz="2400" dirty="0">
                <a:latin typeface="Calibri"/>
                <a:cs typeface="Calibri"/>
              </a:rPr>
              <a:t>a </a:t>
            </a:r>
            <a:r>
              <a:rPr sz="2400" spc="-10" dirty="0">
                <a:latin typeface="Calibri"/>
                <a:cs typeface="Calibri"/>
              </a:rPr>
              <a:t>doctor</a:t>
            </a:r>
            <a:r>
              <a:rPr sz="2400" spc="10" dirty="0">
                <a:latin typeface="Calibri"/>
                <a:cs typeface="Calibri"/>
              </a:rPr>
              <a:t> </a:t>
            </a:r>
            <a:r>
              <a:rPr sz="2400" spc="-5" dirty="0">
                <a:latin typeface="Calibri"/>
                <a:cs typeface="Calibri"/>
              </a:rPr>
              <a:t>or</a:t>
            </a:r>
            <a:r>
              <a:rPr sz="2400" spc="10" dirty="0">
                <a:latin typeface="Calibri"/>
                <a:cs typeface="Calibri"/>
              </a:rPr>
              <a:t> </a:t>
            </a:r>
            <a:r>
              <a:rPr sz="2400" spc="-10" dirty="0">
                <a:latin typeface="Calibri"/>
                <a:cs typeface="Calibri"/>
              </a:rPr>
              <a:t>dentist,</a:t>
            </a:r>
            <a:r>
              <a:rPr sz="2400" spc="5" dirty="0">
                <a:latin typeface="Calibri"/>
                <a:cs typeface="Calibri"/>
              </a:rPr>
              <a:t> </a:t>
            </a:r>
            <a:r>
              <a:rPr sz="2400" spc="-5" dirty="0">
                <a:latin typeface="Calibri"/>
                <a:cs typeface="Calibri"/>
              </a:rPr>
              <a:t>or </a:t>
            </a:r>
            <a:r>
              <a:rPr sz="2400" spc="-15" dirty="0">
                <a:latin typeface="Calibri"/>
                <a:cs typeface="Calibri"/>
              </a:rPr>
              <a:t>for</a:t>
            </a:r>
            <a:r>
              <a:rPr sz="2400" spc="10" dirty="0">
                <a:latin typeface="Calibri"/>
                <a:cs typeface="Calibri"/>
              </a:rPr>
              <a:t> </a:t>
            </a:r>
            <a:r>
              <a:rPr sz="2400" spc="-5" dirty="0">
                <a:latin typeface="Calibri"/>
                <a:cs typeface="Calibri"/>
              </a:rPr>
              <a:t>some other</a:t>
            </a:r>
            <a:r>
              <a:rPr lang="en-US" sz="2400" spc="-5" dirty="0">
                <a:latin typeface="Calibri"/>
                <a:cs typeface="Calibri"/>
              </a:rPr>
              <a:t> </a:t>
            </a:r>
            <a:r>
              <a:rPr sz="2400" spc="-390" dirty="0">
                <a:latin typeface="Calibri"/>
                <a:cs typeface="Calibri"/>
              </a:rPr>
              <a:t> </a:t>
            </a:r>
            <a:r>
              <a:rPr sz="2400" spc="-10" dirty="0">
                <a:latin typeface="Calibri"/>
                <a:cs typeface="Calibri"/>
              </a:rPr>
              <a:t>reason.</a:t>
            </a:r>
            <a:endParaRPr sz="2400" dirty="0">
              <a:latin typeface="Calibri"/>
              <a:cs typeface="Calibri"/>
            </a:endParaRPr>
          </a:p>
          <a:p>
            <a:pPr marL="299085" indent="-287020">
              <a:lnSpc>
                <a:spcPct val="100000"/>
              </a:lnSpc>
              <a:buFont typeface="Arial"/>
              <a:buChar char="•"/>
              <a:tabLst>
                <a:tab pos="299085" algn="l"/>
                <a:tab pos="299720" algn="l"/>
              </a:tabLst>
            </a:pPr>
            <a:r>
              <a:rPr sz="2400" spc="-10" dirty="0">
                <a:latin typeface="Calibri"/>
                <a:cs typeface="Calibri"/>
              </a:rPr>
              <a:t>your</a:t>
            </a:r>
            <a:r>
              <a:rPr sz="2400" dirty="0">
                <a:latin typeface="Calibri"/>
                <a:cs typeface="Calibri"/>
              </a:rPr>
              <a:t> </a:t>
            </a:r>
            <a:r>
              <a:rPr sz="2400" spc="-10" dirty="0">
                <a:latin typeface="Calibri"/>
                <a:cs typeface="Calibri"/>
              </a:rPr>
              <a:t>child</a:t>
            </a:r>
            <a:r>
              <a:rPr sz="2400" spc="20" dirty="0">
                <a:latin typeface="Calibri"/>
                <a:cs typeface="Calibri"/>
              </a:rPr>
              <a:t> </a:t>
            </a:r>
            <a:r>
              <a:rPr sz="2400" dirty="0">
                <a:latin typeface="Calibri"/>
                <a:cs typeface="Calibri"/>
              </a:rPr>
              <a:t>needs </a:t>
            </a:r>
            <a:r>
              <a:rPr sz="2400" spc="-10" dirty="0">
                <a:latin typeface="Calibri"/>
                <a:cs typeface="Calibri"/>
              </a:rPr>
              <a:t>to </a:t>
            </a:r>
            <a:r>
              <a:rPr sz="2400" spc="-5" dirty="0">
                <a:latin typeface="Calibri"/>
                <a:cs typeface="Calibri"/>
              </a:rPr>
              <a:t>be</a:t>
            </a:r>
            <a:r>
              <a:rPr sz="2400" dirty="0">
                <a:latin typeface="Calibri"/>
                <a:cs typeface="Calibri"/>
              </a:rPr>
              <a:t> </a:t>
            </a:r>
            <a:r>
              <a:rPr sz="2400" spc="-15" dirty="0">
                <a:latin typeface="Calibri"/>
                <a:cs typeface="Calibri"/>
              </a:rPr>
              <a:t>excused</a:t>
            </a:r>
            <a:r>
              <a:rPr sz="2400" dirty="0">
                <a:latin typeface="Calibri"/>
                <a:cs typeface="Calibri"/>
              </a:rPr>
              <a:t> </a:t>
            </a:r>
            <a:r>
              <a:rPr sz="2400" spc="-10" dirty="0">
                <a:latin typeface="Calibri"/>
                <a:cs typeface="Calibri"/>
              </a:rPr>
              <a:t>from </a:t>
            </a:r>
            <a:r>
              <a:rPr sz="2400" spc="-5" dirty="0">
                <a:latin typeface="Calibri"/>
                <a:cs typeface="Calibri"/>
              </a:rPr>
              <a:t>PE.</a:t>
            </a:r>
            <a:endParaRPr sz="2400" dirty="0">
              <a:latin typeface="Calibri"/>
              <a:cs typeface="Calibri"/>
            </a:endParaRPr>
          </a:p>
        </p:txBody>
      </p:sp>
      <p:sp>
        <p:nvSpPr>
          <p:cNvPr id="6" name="TextBox 5">
            <a:extLst>
              <a:ext uri="{FF2B5EF4-FFF2-40B4-BE49-F238E27FC236}">
                <a16:creationId xmlns:a16="http://schemas.microsoft.com/office/drawing/2014/main" id="{4C55EA18-B50A-5FDA-817E-179980CECC63}"/>
              </a:ext>
            </a:extLst>
          </p:cNvPr>
          <p:cNvSpPr txBox="1"/>
          <p:nvPr/>
        </p:nvSpPr>
        <p:spPr>
          <a:xfrm>
            <a:off x="4143493" y="484909"/>
            <a:ext cx="87412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dirty="0">
                <a:solidFill>
                  <a:schemeClr val="accent5">
                    <a:lumMod val="50000"/>
                  </a:schemeClr>
                </a:solidFill>
              </a:rPr>
              <a:t>COMMUNICATION</a:t>
            </a:r>
            <a:endParaRPr lang="en-US" sz="7200" dirty="0">
              <a:solidFill>
                <a:schemeClr val="accent5">
                  <a:lumMod val="50000"/>
                </a:schemeClr>
              </a:solidFill>
            </a:endParaRPr>
          </a:p>
        </p:txBody>
      </p:sp>
      <p:pic>
        <p:nvPicPr>
          <p:cNvPr id="7"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573839" y="0"/>
            <a:ext cx="2957308" cy="1808889"/>
          </a:xfrm>
          <a:prstGeom prst="rect">
            <a:avLst/>
          </a:prstGeom>
        </p:spPr>
      </p:pic>
    </p:spTree>
    <p:extLst>
      <p:ext uri="{BB962C8B-B14F-4D97-AF65-F5344CB8AC3E}">
        <p14:creationId xmlns:p14="http://schemas.microsoft.com/office/powerpoint/2010/main" val="329532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395439" y="1889294"/>
            <a:ext cx="11442185"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GB" sz="2800" dirty="0">
                <a:cs typeface="Calibri"/>
              </a:rPr>
              <a:t>If students need support with Literacy or Numeracy, they may have some lessons in the Hub. In these lessons, the staff will help with the things students find difficult, in lots of fun and interesting ways. </a:t>
            </a:r>
            <a:endParaRPr lang="en-US" sz="2800" dirty="0">
              <a:cs typeface="Calibri"/>
            </a:endParaRPr>
          </a:p>
          <a:p>
            <a:pPr marL="285750" indent="-285750">
              <a:buFont typeface="Arial" panose="020B0604020202020204" pitchFamily="34" charset="0"/>
              <a:buChar char="•"/>
            </a:pPr>
            <a:endParaRPr lang="en-GB" sz="2800" dirty="0">
              <a:cs typeface="Calibri"/>
            </a:endParaRPr>
          </a:p>
          <a:p>
            <a:pPr marL="285750" indent="-285750">
              <a:buFont typeface="Arial" panose="020B0604020202020204" pitchFamily="34" charset="0"/>
              <a:buChar char="•"/>
            </a:pPr>
            <a:r>
              <a:rPr lang="en-GB" sz="2800" dirty="0">
                <a:cs typeface="Calibri"/>
              </a:rPr>
              <a:t>There is also Lego Therapy - Lego therapy has been shown to have helped many students with speech, language and communication difficulties. It helps to develop fine motor skills, and it’s FUN!</a:t>
            </a:r>
          </a:p>
          <a:p>
            <a:pPr marL="285750" indent="-285750">
              <a:buFont typeface="Arial" panose="020B0604020202020204" pitchFamily="34" charset="0"/>
              <a:buChar char="•"/>
            </a:pPr>
            <a:endParaRPr lang="en-GB" sz="2800" dirty="0">
              <a:cs typeface="Calibri"/>
            </a:endParaRPr>
          </a:p>
          <a:p>
            <a:pPr marL="285750" indent="-285750">
              <a:buFont typeface="Arial" panose="020B0604020202020204" pitchFamily="34" charset="0"/>
              <a:buChar char="•"/>
            </a:pPr>
            <a:r>
              <a:rPr lang="en-GB" sz="2800" dirty="0">
                <a:cs typeface="Calibri"/>
              </a:rPr>
              <a:t>There are safe spaces upstairs by the HUB and the Head of Year's office, which students can go to. They will help to regulate student's emotions and is a safe space for a chat. </a:t>
            </a:r>
          </a:p>
          <a:p>
            <a:pPr indent="-228600">
              <a:lnSpc>
                <a:spcPct val="110000"/>
              </a:lnSpc>
              <a:spcAft>
                <a:spcPts val="600"/>
              </a:spcAft>
              <a:buFont typeface="Arial" panose="020B0604020202020204" pitchFamily="34" charset="0"/>
              <a:buChar char="•"/>
            </a:pPr>
            <a:endParaRPr lang="en-US" dirty="0"/>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8988897" y="80405"/>
            <a:ext cx="2957308" cy="1808889"/>
          </a:xfrm>
          <a:prstGeom prst="rect">
            <a:avLst/>
          </a:prstGeom>
        </p:spPr>
      </p:pic>
      <p:sp>
        <p:nvSpPr>
          <p:cNvPr id="6" name="TextBox 5">
            <a:extLst>
              <a:ext uri="{FF2B5EF4-FFF2-40B4-BE49-F238E27FC236}">
                <a16:creationId xmlns:a16="http://schemas.microsoft.com/office/drawing/2014/main" id="{0782790B-A31E-5943-864A-E2A74D8A07D8}"/>
              </a:ext>
            </a:extLst>
          </p:cNvPr>
          <p:cNvSpPr txBox="1"/>
          <p:nvPr/>
        </p:nvSpPr>
        <p:spPr>
          <a:xfrm>
            <a:off x="395439" y="565855"/>
            <a:ext cx="874123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b="1" dirty="0">
                <a:solidFill>
                  <a:schemeClr val="accent5">
                    <a:lumMod val="50000"/>
                  </a:schemeClr>
                </a:solidFill>
              </a:rPr>
              <a:t>THE HUB</a:t>
            </a:r>
            <a:endParaRPr lang="en-US" sz="8000" dirty="0">
              <a:solidFill>
                <a:schemeClr val="accent5">
                  <a:lumMod val="50000"/>
                </a:schemeClr>
              </a:solidFill>
            </a:endParaRPr>
          </a:p>
        </p:txBody>
      </p:sp>
    </p:spTree>
    <p:extLst>
      <p:ext uri="{BB962C8B-B14F-4D97-AF65-F5344CB8AC3E}">
        <p14:creationId xmlns:p14="http://schemas.microsoft.com/office/powerpoint/2010/main" val="2066289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164121" y="1731143"/>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endParaRPr lang="en-GB" sz="2200" dirty="0">
              <a:latin typeface="Rockwell"/>
              <a:cs typeface="Calibri"/>
            </a:endParaRPr>
          </a:p>
          <a:p>
            <a:pPr indent="-228600">
              <a:lnSpc>
                <a:spcPct val="110000"/>
              </a:lnSpc>
              <a:spcAft>
                <a:spcPts val="600"/>
              </a:spcAft>
              <a:buFont typeface="Arial" panose="020B0604020202020204" pitchFamily="34" charset="0"/>
              <a:buChar char="•"/>
            </a:pPr>
            <a:endParaRPr lang="en-US" sz="1700"/>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9190180" y="-77746"/>
            <a:ext cx="2957308" cy="1808889"/>
          </a:xfrm>
          <a:prstGeom prst="rect">
            <a:avLst/>
          </a:prstGeom>
        </p:spPr>
      </p:pic>
      <p:sp>
        <p:nvSpPr>
          <p:cNvPr id="7" name="Rectangle 6">
            <a:extLst>
              <a:ext uri="{FF2B5EF4-FFF2-40B4-BE49-F238E27FC236}">
                <a16:creationId xmlns:a16="http://schemas.microsoft.com/office/drawing/2014/main" id="{49A8255B-1344-BFF2-6CEA-0C146E1A1DB9}"/>
              </a:ext>
            </a:extLst>
          </p:cNvPr>
          <p:cNvSpPr/>
          <p:nvPr/>
        </p:nvSpPr>
        <p:spPr>
          <a:xfrm>
            <a:off x="286144" y="1522845"/>
            <a:ext cx="7694726" cy="5570756"/>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u="sng" dirty="0"/>
              <a:t>What are the library opening times?</a:t>
            </a:r>
          </a:p>
          <a:p>
            <a:pPr algn="ctr"/>
            <a:endParaRPr lang="en-GB" sz="2400" b="1" u="sng" dirty="0"/>
          </a:p>
          <a:p>
            <a:r>
              <a:rPr lang="en-GB" sz="2400" b="1" dirty="0"/>
              <a:t>The library is open 8.15am – 3pm each day.</a:t>
            </a:r>
          </a:p>
          <a:p>
            <a:r>
              <a:rPr lang="en-GB" sz="2400" dirty="0"/>
              <a:t>It can be used at breaks and lunches as well as being used for some English lessons and at form time.</a:t>
            </a:r>
          </a:p>
          <a:p>
            <a:endParaRPr lang="en-GB" sz="2400" dirty="0"/>
          </a:p>
          <a:p>
            <a:r>
              <a:rPr lang="en-GB" sz="2400" dirty="0"/>
              <a:t>We also have an after-school homework club 3pm – 4.30pm on a Monday – Thursday. </a:t>
            </a:r>
          </a:p>
          <a:p>
            <a:r>
              <a:rPr lang="en-GB" sz="2400" dirty="0"/>
              <a:t>This is in an upstairs computer room rather than the library.</a:t>
            </a:r>
            <a:endParaRPr lang="en-GB"/>
          </a:p>
          <a:p>
            <a:endParaRPr lang="en-GB" sz="2400" dirty="0"/>
          </a:p>
          <a:p>
            <a:r>
              <a:rPr lang="en-GB" sz="2400" dirty="0"/>
              <a:t>There’s lots to do in the library, it’s not just about books, there’s also: </a:t>
            </a:r>
            <a:r>
              <a:rPr lang="en-GB" sz="2400" dirty="0">
                <a:cs typeface="Calibri"/>
              </a:rPr>
              <a:t>Games, monthly themed reading, Carnegie book award, Horrible Histories quiz and so much more!</a:t>
            </a:r>
          </a:p>
          <a:p>
            <a:endParaRPr lang="en-GB" sz="2000" dirty="0">
              <a:latin typeface="Rockwell"/>
            </a:endParaRPr>
          </a:p>
        </p:txBody>
      </p:sp>
      <p:pic>
        <p:nvPicPr>
          <p:cNvPr id="3" name="Picture 5" descr="A picture containing text, indoor, floor, room&#10;&#10;Description automatically generated">
            <a:extLst>
              <a:ext uri="{FF2B5EF4-FFF2-40B4-BE49-F238E27FC236}">
                <a16:creationId xmlns:a16="http://schemas.microsoft.com/office/drawing/2014/main" id="{5F8A01D1-F8A6-E632-4763-1D236EEEDF6C}"/>
              </a:ext>
            </a:extLst>
          </p:cNvPr>
          <p:cNvPicPr>
            <a:picLocks noChangeAspect="1"/>
          </p:cNvPicPr>
          <p:nvPr/>
        </p:nvPicPr>
        <p:blipFill>
          <a:blip r:embed="rId3"/>
          <a:stretch>
            <a:fillRect/>
          </a:stretch>
        </p:blipFill>
        <p:spPr>
          <a:xfrm>
            <a:off x="8905597" y="2127189"/>
            <a:ext cx="2941687" cy="3572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E4600454-6B8B-D4C5-EB82-5A47E7701329}"/>
              </a:ext>
            </a:extLst>
          </p:cNvPr>
          <p:cNvSpPr txBox="1"/>
          <p:nvPr/>
        </p:nvSpPr>
        <p:spPr>
          <a:xfrm>
            <a:off x="1635207" y="184872"/>
            <a:ext cx="87412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dirty="0">
                <a:solidFill>
                  <a:schemeClr val="accent5">
                    <a:lumMod val="50000"/>
                  </a:schemeClr>
                </a:solidFill>
              </a:rPr>
              <a:t>THE LIBRARY</a:t>
            </a:r>
          </a:p>
        </p:txBody>
      </p:sp>
    </p:spTree>
    <p:extLst>
      <p:ext uri="{BB962C8B-B14F-4D97-AF65-F5344CB8AC3E}">
        <p14:creationId xmlns:p14="http://schemas.microsoft.com/office/powerpoint/2010/main" val="179102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228946" y="1865203"/>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GB" sz="2400" dirty="0">
                <a:cs typeface="Calibri"/>
              </a:rPr>
              <a:t>The canteen staff make delicious fresh food, both hot and cold. If you have any dietary requirements just let them know. A cashless catering system (</a:t>
            </a:r>
            <a:r>
              <a:rPr lang="en-GB" sz="2400" dirty="0" err="1">
                <a:cs typeface="Calibri"/>
              </a:rPr>
              <a:t>Wisepay</a:t>
            </a:r>
            <a:r>
              <a:rPr lang="en-GB" sz="2400" dirty="0">
                <a:cs typeface="Calibri"/>
              </a:rPr>
              <a:t>) has been introduced so students do not need to bring money to school.  Students can also bring a packed lunch. Food is available at break and lunch times both inside and outside.</a:t>
            </a:r>
            <a:r>
              <a:rPr lang="en-GB" sz="2000" dirty="0">
                <a:cs typeface="Calibri"/>
              </a:rPr>
              <a:t> </a:t>
            </a:r>
            <a:endParaRPr lang="en-US" sz="2000" dirty="0">
              <a:cs typeface="Calibri"/>
            </a:endParaRP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Students can eat and hang out most places, as long as it's not in the corridors or classrooms. Most of these are locked during the day. </a:t>
            </a:r>
          </a:p>
          <a:p>
            <a:pPr indent="-228600">
              <a:lnSpc>
                <a:spcPct val="110000"/>
              </a:lnSpc>
              <a:spcAft>
                <a:spcPts val="600"/>
              </a:spcAft>
              <a:buFont typeface="Arial" panose="020B0604020202020204" pitchFamily="34" charset="0"/>
              <a:buChar char="•"/>
            </a:pPr>
            <a:endParaRPr lang="en-US" sz="1700" dirty="0"/>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9190180" y="-77746"/>
            <a:ext cx="2957308" cy="1808889"/>
          </a:xfrm>
          <a:prstGeom prst="rect">
            <a:avLst/>
          </a:prstGeom>
        </p:spPr>
      </p:pic>
      <p:pic>
        <p:nvPicPr>
          <p:cNvPr id="9" name="Picture 9" descr="A picture containing text, indoor&#10;&#10;Description automatically generated">
            <a:extLst>
              <a:ext uri="{FF2B5EF4-FFF2-40B4-BE49-F238E27FC236}">
                <a16:creationId xmlns:a16="http://schemas.microsoft.com/office/drawing/2014/main" id="{FCF97494-29F0-A262-55DC-6326ACB1EA4E}"/>
              </a:ext>
            </a:extLst>
          </p:cNvPr>
          <p:cNvPicPr>
            <a:picLocks noChangeAspect="1"/>
          </p:cNvPicPr>
          <p:nvPr/>
        </p:nvPicPr>
        <p:blipFill>
          <a:blip r:embed="rId3"/>
          <a:stretch>
            <a:fillRect/>
          </a:stretch>
        </p:blipFill>
        <p:spPr>
          <a:xfrm>
            <a:off x="8467092" y="1995896"/>
            <a:ext cx="3155244" cy="2946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1EA88D59-1102-C83B-497E-1E442DCA7872}"/>
              </a:ext>
            </a:extLst>
          </p:cNvPr>
          <p:cNvSpPr txBox="1"/>
          <p:nvPr/>
        </p:nvSpPr>
        <p:spPr>
          <a:xfrm>
            <a:off x="448946" y="484943"/>
            <a:ext cx="874123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600" b="1" dirty="0">
                <a:solidFill>
                  <a:schemeClr val="accent5">
                    <a:lumMod val="50000"/>
                  </a:schemeClr>
                </a:solidFill>
              </a:rPr>
              <a:t>SCHOOL FOOD</a:t>
            </a:r>
          </a:p>
        </p:txBody>
      </p:sp>
    </p:spTree>
    <p:extLst>
      <p:ext uri="{BB962C8B-B14F-4D97-AF65-F5344CB8AC3E}">
        <p14:creationId xmlns:p14="http://schemas.microsoft.com/office/powerpoint/2010/main" val="160209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243432" y="2408274"/>
            <a:ext cx="11869724" cy="3136634"/>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marR="3239770" indent="-342900">
              <a:spcBef>
                <a:spcPts val="100"/>
              </a:spcBef>
              <a:buFont typeface="Arial,Sans-Serif" panose="020B0604020202020204" pitchFamily="34" charset="0"/>
              <a:buChar char="•"/>
            </a:pPr>
            <a:endParaRPr lang="en-US" sz="2400" dirty="0">
              <a:cs typeface="Calibri"/>
            </a:endParaRPr>
          </a:p>
          <a:p>
            <a:pPr indent="-228600">
              <a:lnSpc>
                <a:spcPct val="110000"/>
              </a:lnSpc>
              <a:spcAft>
                <a:spcPts val="600"/>
              </a:spcAft>
              <a:buFont typeface="Arial" panose="020B0604020202020204" pitchFamily="34" charset="0"/>
              <a:buChar char="•"/>
            </a:pPr>
            <a:endParaRPr lang="en-US" sz="1700"/>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9020847" y="-5174"/>
            <a:ext cx="2957308" cy="1808889"/>
          </a:xfrm>
          <a:prstGeom prst="rect">
            <a:avLst/>
          </a:prstGeom>
        </p:spPr>
      </p:pic>
      <p:sp>
        <p:nvSpPr>
          <p:cNvPr id="5" name="TextBox 4">
            <a:extLst>
              <a:ext uri="{FF2B5EF4-FFF2-40B4-BE49-F238E27FC236}">
                <a16:creationId xmlns:a16="http://schemas.microsoft.com/office/drawing/2014/main" id="{1EA88D59-1102-C83B-497E-1E442DCA7872}"/>
              </a:ext>
            </a:extLst>
          </p:cNvPr>
          <p:cNvSpPr txBox="1"/>
          <p:nvPr/>
        </p:nvSpPr>
        <p:spPr>
          <a:xfrm>
            <a:off x="243432" y="351669"/>
            <a:ext cx="63577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solidFill>
                  <a:schemeClr val="accent5">
                    <a:lumMod val="50000"/>
                  </a:schemeClr>
                </a:solidFill>
              </a:rPr>
              <a:t>MOBILE</a:t>
            </a:r>
            <a:r>
              <a:rPr lang="en-US" sz="5400" dirty="0">
                <a:solidFill>
                  <a:schemeClr val="accent5">
                    <a:lumMod val="50000"/>
                  </a:schemeClr>
                </a:solidFill>
              </a:rPr>
              <a:t> </a:t>
            </a:r>
            <a:r>
              <a:rPr lang="en-GB" sz="5400" b="1" dirty="0">
                <a:solidFill>
                  <a:schemeClr val="accent5">
                    <a:lumMod val="50000"/>
                  </a:schemeClr>
                </a:solidFill>
              </a:rPr>
              <a:t>PHONES</a:t>
            </a:r>
            <a:endParaRPr lang="en-GB" dirty="0">
              <a:solidFill>
                <a:schemeClr val="accent5">
                  <a:lumMod val="50000"/>
                </a:schemeClr>
              </a:solidFill>
            </a:endParaRPr>
          </a:p>
        </p:txBody>
      </p:sp>
      <p:sp>
        <p:nvSpPr>
          <p:cNvPr id="3" name="TextBox 2">
            <a:extLst>
              <a:ext uri="{FF2B5EF4-FFF2-40B4-BE49-F238E27FC236}">
                <a16:creationId xmlns:a16="http://schemas.microsoft.com/office/drawing/2014/main" id="{C46208C1-125A-522C-4FE1-8B98852A02E0}"/>
              </a:ext>
            </a:extLst>
          </p:cNvPr>
          <p:cNvSpPr txBox="1"/>
          <p:nvPr/>
        </p:nvSpPr>
        <p:spPr>
          <a:xfrm>
            <a:off x="326572" y="1362648"/>
            <a:ext cx="11865428" cy="4588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3239770">
              <a:spcBef>
                <a:spcPts val="100"/>
              </a:spcBef>
            </a:pPr>
            <a:endParaRPr lang="en-US" sz="2400" dirty="0"/>
          </a:p>
          <a:p>
            <a:pPr marL="12700" marR="3239770" indent="-285750">
              <a:spcBef>
                <a:spcPts val="100"/>
              </a:spcBef>
              <a:buFont typeface="Arial,Sans-Serif"/>
              <a:buChar char="•"/>
            </a:pPr>
            <a:r>
              <a:rPr lang="en-US" sz="2400" dirty="0"/>
              <a:t>Students can bring a phone to school, but this must be switched off for the entire day - if you need to contact your child, please call reception and we will locate them during the day. </a:t>
            </a:r>
          </a:p>
          <a:p>
            <a:pPr marR="3239770">
              <a:spcBef>
                <a:spcPts val="100"/>
              </a:spcBef>
            </a:pPr>
            <a:endParaRPr lang="en-US" sz="2400" dirty="0"/>
          </a:p>
          <a:p>
            <a:pPr marL="12700" marR="3239770" indent="-285750">
              <a:spcBef>
                <a:spcPts val="100"/>
              </a:spcBef>
              <a:buFont typeface="Arial,Sans-Serif"/>
              <a:buChar char="•"/>
            </a:pPr>
            <a:r>
              <a:rPr lang="en-US" sz="2400" dirty="0"/>
              <a:t>If a member of staff see's anyone with a phone in school, this will be confiscated, and a negative will be added to our system. </a:t>
            </a:r>
          </a:p>
          <a:p>
            <a:pPr marL="12700" marR="3239770" indent="-285750">
              <a:spcBef>
                <a:spcPts val="100"/>
              </a:spcBef>
              <a:buFont typeface="Arial,Sans-Serif"/>
              <a:buChar char="•"/>
            </a:pPr>
            <a:endParaRPr lang="en-US" sz="2400" dirty="0"/>
          </a:p>
          <a:p>
            <a:pPr marL="12700" marR="3239770" indent="-285750">
              <a:spcBef>
                <a:spcPts val="100"/>
              </a:spcBef>
              <a:buFont typeface="Arial,Sans-Serif"/>
              <a:buChar char="•"/>
            </a:pPr>
            <a:r>
              <a:rPr lang="en-US" sz="2400" dirty="0"/>
              <a:t>Students can collect this at the end of the day. If the phone is confiscated more than once, a parent/ carer will need to collect this at the end of the day, or this would be kept at school for 5 days. </a:t>
            </a:r>
            <a:endParaRPr lang="en-US" dirty="0"/>
          </a:p>
        </p:txBody>
      </p:sp>
    </p:spTree>
    <p:extLst>
      <p:ext uri="{BB962C8B-B14F-4D97-AF65-F5344CB8AC3E}">
        <p14:creationId xmlns:p14="http://schemas.microsoft.com/office/powerpoint/2010/main" val="253077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132384" y="74801"/>
            <a:ext cx="2319422" cy="1388777"/>
          </a:xfrm>
          <a:prstGeom prst="rect">
            <a:avLst/>
          </a:prstGeom>
        </p:spPr>
      </p:pic>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5308120" y="572219"/>
            <a:ext cx="6708476" cy="738664"/>
          </a:xfrm>
          <a:prstGeom prst="rect">
            <a:avLst/>
          </a:prstGeom>
        </p:spPr>
        <p:txBody>
          <a:bodyPr wrap="square" lIns="0" tIns="0" rIns="0" bIns="0" anchor="t">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en-GB" sz="2400" dirty="0">
              <a:solidFill>
                <a:schemeClr val="accent5">
                  <a:lumMod val="50000"/>
                </a:schemeClr>
              </a:solidFill>
            </a:endParaRPr>
          </a:p>
          <a:p>
            <a:endParaRPr lang="en-GB" sz="2400" dirty="0">
              <a:solidFill>
                <a:schemeClr val="accent5">
                  <a:lumMod val="50000"/>
                </a:schemeClr>
              </a:solidFill>
            </a:endParaRPr>
          </a:p>
        </p:txBody>
      </p:sp>
      <p:sp>
        <p:nvSpPr>
          <p:cNvPr id="5" name="object 5">
            <a:extLst>
              <a:ext uri="{FF2B5EF4-FFF2-40B4-BE49-F238E27FC236}">
                <a16:creationId xmlns:a16="http://schemas.microsoft.com/office/drawing/2014/main" id="{4BC989BA-20D0-DAE8-51A7-FD09DA45A680}"/>
              </a:ext>
            </a:extLst>
          </p:cNvPr>
          <p:cNvSpPr txBox="1"/>
          <p:nvPr/>
        </p:nvSpPr>
        <p:spPr>
          <a:xfrm>
            <a:off x="3281819" y="73067"/>
            <a:ext cx="9422344" cy="906017"/>
          </a:xfrm>
          <a:prstGeom prst="rect">
            <a:avLst/>
          </a:prstGeom>
        </p:spPr>
        <p:txBody>
          <a:bodyPr vert="horz" wrap="square" lIns="0" tIns="8953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705"/>
              </a:spcBef>
            </a:pPr>
            <a:r>
              <a:rPr sz="2400" b="1" dirty="0">
                <a:solidFill>
                  <a:schemeClr val="accent5">
                    <a:lumMod val="50000"/>
                  </a:schemeClr>
                </a:solidFill>
                <a:cs typeface="Calibri"/>
              </a:rPr>
              <a:t>Uniform</a:t>
            </a:r>
            <a:endParaRPr lang="en-US" sz="2400" dirty="0">
              <a:solidFill>
                <a:schemeClr val="accent5">
                  <a:lumMod val="50000"/>
                </a:schemeClr>
              </a:solidFill>
              <a:cs typeface="Calibri"/>
            </a:endParaRPr>
          </a:p>
          <a:p>
            <a:pPr marL="12700">
              <a:lnSpc>
                <a:spcPct val="100000"/>
              </a:lnSpc>
              <a:spcBef>
                <a:spcPts val="600"/>
              </a:spcBef>
            </a:pPr>
            <a:r>
              <a:rPr sz="2400" b="1" dirty="0">
                <a:solidFill>
                  <a:schemeClr val="accent5">
                    <a:lumMod val="50000"/>
                  </a:schemeClr>
                </a:solidFill>
                <a:cs typeface="Calibri"/>
              </a:rPr>
              <a:t>All </a:t>
            </a:r>
            <a:r>
              <a:rPr sz="2400" b="1" spc="-5" dirty="0">
                <a:solidFill>
                  <a:schemeClr val="accent5">
                    <a:lumMod val="50000"/>
                  </a:schemeClr>
                </a:solidFill>
                <a:cs typeface="Calibri"/>
              </a:rPr>
              <a:t>students</a:t>
            </a:r>
            <a:r>
              <a:rPr sz="2400" b="1" spc="-35" dirty="0">
                <a:solidFill>
                  <a:schemeClr val="accent5">
                    <a:lumMod val="50000"/>
                  </a:schemeClr>
                </a:solidFill>
                <a:cs typeface="Calibri"/>
              </a:rPr>
              <a:t> </a:t>
            </a:r>
            <a:r>
              <a:rPr sz="2400" b="1" dirty="0">
                <a:solidFill>
                  <a:schemeClr val="accent5">
                    <a:lumMod val="50000"/>
                  </a:schemeClr>
                </a:solidFill>
                <a:cs typeface="Calibri"/>
              </a:rPr>
              <a:t>in</a:t>
            </a:r>
            <a:r>
              <a:rPr sz="2400" b="1" spc="-10" dirty="0">
                <a:solidFill>
                  <a:schemeClr val="accent5">
                    <a:lumMod val="50000"/>
                  </a:schemeClr>
                </a:solidFill>
                <a:cs typeface="Calibri"/>
              </a:rPr>
              <a:t> </a:t>
            </a:r>
            <a:r>
              <a:rPr sz="2400" b="1" spc="-25" dirty="0">
                <a:solidFill>
                  <a:schemeClr val="accent5">
                    <a:lumMod val="50000"/>
                  </a:schemeClr>
                </a:solidFill>
                <a:cs typeface="Calibri"/>
              </a:rPr>
              <a:t>Years</a:t>
            </a:r>
            <a:r>
              <a:rPr sz="2400" b="1" spc="-35" dirty="0">
                <a:solidFill>
                  <a:schemeClr val="accent5">
                    <a:lumMod val="50000"/>
                  </a:schemeClr>
                </a:solidFill>
                <a:cs typeface="Calibri"/>
              </a:rPr>
              <a:t> </a:t>
            </a:r>
            <a:r>
              <a:rPr sz="2400" b="1" dirty="0">
                <a:solidFill>
                  <a:schemeClr val="accent5">
                    <a:lumMod val="50000"/>
                  </a:schemeClr>
                </a:solidFill>
                <a:cs typeface="Calibri"/>
              </a:rPr>
              <a:t>7 </a:t>
            </a:r>
            <a:r>
              <a:rPr sz="2400" b="1" spc="-5" dirty="0">
                <a:solidFill>
                  <a:schemeClr val="accent5">
                    <a:lumMod val="50000"/>
                  </a:schemeClr>
                </a:solidFill>
                <a:cs typeface="Calibri"/>
              </a:rPr>
              <a:t>to</a:t>
            </a:r>
            <a:r>
              <a:rPr sz="2400" b="1" spc="-10" dirty="0">
                <a:solidFill>
                  <a:schemeClr val="accent5">
                    <a:lumMod val="50000"/>
                  </a:schemeClr>
                </a:solidFill>
                <a:cs typeface="Calibri"/>
              </a:rPr>
              <a:t> </a:t>
            </a:r>
            <a:r>
              <a:rPr sz="2400" b="1" dirty="0">
                <a:solidFill>
                  <a:schemeClr val="accent5">
                    <a:lumMod val="50000"/>
                  </a:schemeClr>
                </a:solidFill>
                <a:cs typeface="Calibri"/>
              </a:rPr>
              <a:t>11 are</a:t>
            </a:r>
            <a:r>
              <a:rPr sz="2400" b="1" spc="-25" dirty="0">
                <a:solidFill>
                  <a:schemeClr val="accent5">
                    <a:lumMod val="50000"/>
                  </a:schemeClr>
                </a:solidFill>
                <a:cs typeface="Calibri"/>
              </a:rPr>
              <a:t> </a:t>
            </a:r>
            <a:r>
              <a:rPr sz="2400" b="1" spc="-10" dirty="0">
                <a:solidFill>
                  <a:schemeClr val="accent5">
                    <a:lumMod val="50000"/>
                  </a:schemeClr>
                </a:solidFill>
                <a:cs typeface="Calibri"/>
              </a:rPr>
              <a:t>expected</a:t>
            </a:r>
            <a:r>
              <a:rPr sz="2400" b="1" spc="-50" dirty="0">
                <a:solidFill>
                  <a:schemeClr val="accent5">
                    <a:lumMod val="50000"/>
                  </a:schemeClr>
                </a:solidFill>
                <a:cs typeface="Calibri"/>
              </a:rPr>
              <a:t> </a:t>
            </a:r>
            <a:r>
              <a:rPr sz="2400" b="1" spc="-5" dirty="0">
                <a:solidFill>
                  <a:schemeClr val="accent5">
                    <a:lumMod val="50000"/>
                  </a:schemeClr>
                </a:solidFill>
                <a:cs typeface="Calibri"/>
              </a:rPr>
              <a:t>to</a:t>
            </a:r>
            <a:r>
              <a:rPr sz="2400" b="1" spc="-10" dirty="0">
                <a:solidFill>
                  <a:schemeClr val="accent5">
                    <a:lumMod val="50000"/>
                  </a:schemeClr>
                </a:solidFill>
                <a:cs typeface="Calibri"/>
              </a:rPr>
              <a:t> </a:t>
            </a:r>
            <a:r>
              <a:rPr sz="2400" b="1" spc="-5" dirty="0">
                <a:solidFill>
                  <a:schemeClr val="accent5">
                    <a:lumMod val="50000"/>
                  </a:schemeClr>
                </a:solidFill>
                <a:cs typeface="Calibri"/>
              </a:rPr>
              <a:t>wear</a:t>
            </a:r>
            <a:r>
              <a:rPr sz="2400" b="1" spc="-25" dirty="0">
                <a:solidFill>
                  <a:schemeClr val="accent5">
                    <a:lumMod val="50000"/>
                  </a:schemeClr>
                </a:solidFill>
                <a:cs typeface="Calibri"/>
              </a:rPr>
              <a:t> </a:t>
            </a:r>
            <a:r>
              <a:rPr sz="2400" b="1" dirty="0">
                <a:solidFill>
                  <a:schemeClr val="accent5">
                    <a:lumMod val="50000"/>
                  </a:schemeClr>
                </a:solidFill>
                <a:cs typeface="Calibri"/>
              </a:rPr>
              <a:t>school</a:t>
            </a:r>
            <a:r>
              <a:rPr sz="2400" b="1" spc="-10" dirty="0">
                <a:solidFill>
                  <a:schemeClr val="accent5">
                    <a:lumMod val="50000"/>
                  </a:schemeClr>
                </a:solidFill>
                <a:cs typeface="Calibri"/>
              </a:rPr>
              <a:t> </a:t>
            </a:r>
            <a:r>
              <a:rPr sz="2400" b="1" spc="-5" dirty="0">
                <a:solidFill>
                  <a:schemeClr val="accent5">
                    <a:lumMod val="50000"/>
                  </a:schemeClr>
                </a:solidFill>
                <a:cs typeface="Calibri"/>
              </a:rPr>
              <a:t>uniform</a:t>
            </a:r>
            <a:r>
              <a:rPr lang="en-GB" sz="2400" b="1" spc="-5" dirty="0">
                <a:solidFill>
                  <a:schemeClr val="accent5">
                    <a:lumMod val="50000"/>
                  </a:schemeClr>
                </a:solidFill>
                <a:cs typeface="Calibri"/>
              </a:rPr>
              <a:t>.</a:t>
            </a:r>
          </a:p>
        </p:txBody>
      </p:sp>
      <p:sp>
        <p:nvSpPr>
          <p:cNvPr id="6" name="object 8">
            <a:extLst>
              <a:ext uri="{FF2B5EF4-FFF2-40B4-BE49-F238E27FC236}">
                <a16:creationId xmlns:a16="http://schemas.microsoft.com/office/drawing/2014/main" id="{B741BBCB-FB57-49F1-5791-7507CB87AD21}"/>
              </a:ext>
            </a:extLst>
          </p:cNvPr>
          <p:cNvSpPr txBox="1"/>
          <p:nvPr/>
        </p:nvSpPr>
        <p:spPr>
          <a:xfrm>
            <a:off x="3582444" y="1090935"/>
            <a:ext cx="8503291" cy="2998257"/>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indent="-342900">
              <a:spcBef>
                <a:spcPts val="100"/>
              </a:spcBef>
              <a:buFont typeface="Symbol"/>
              <a:buChar char=""/>
              <a:tabLst>
                <a:tab pos="354965" algn="l"/>
                <a:tab pos="355600" algn="l"/>
              </a:tabLst>
            </a:pPr>
            <a:r>
              <a:rPr lang="en-US" spc="-5" dirty="0">
                <a:solidFill>
                  <a:schemeClr val="accent5">
                    <a:lumMod val="50000"/>
                  </a:schemeClr>
                </a:solidFill>
                <a:cs typeface="Calibri"/>
              </a:rPr>
              <a:t>Skirts</a:t>
            </a:r>
            <a:r>
              <a:rPr dirty="0">
                <a:solidFill>
                  <a:schemeClr val="accent5">
                    <a:lumMod val="50000"/>
                  </a:schemeClr>
                </a:solidFill>
                <a:cs typeface="Calibri"/>
              </a:rPr>
              <a:t> </a:t>
            </a:r>
            <a:r>
              <a:rPr spc="-10" dirty="0">
                <a:solidFill>
                  <a:schemeClr val="accent5">
                    <a:lumMod val="50000"/>
                  </a:schemeClr>
                </a:solidFill>
                <a:cs typeface="Calibri"/>
              </a:rPr>
              <a:t>must</a:t>
            </a:r>
            <a:r>
              <a:rPr spc="-15" dirty="0">
                <a:solidFill>
                  <a:schemeClr val="accent5">
                    <a:lumMod val="50000"/>
                  </a:schemeClr>
                </a:solidFill>
                <a:cs typeface="Calibri"/>
              </a:rPr>
              <a:t> </a:t>
            </a:r>
            <a:r>
              <a:rPr spc="-5" dirty="0">
                <a:solidFill>
                  <a:schemeClr val="accent5">
                    <a:lumMod val="50000"/>
                  </a:schemeClr>
                </a:solidFill>
                <a:cs typeface="Calibri"/>
              </a:rPr>
              <a:t>be</a:t>
            </a:r>
            <a:r>
              <a:rPr dirty="0">
                <a:solidFill>
                  <a:schemeClr val="accent5">
                    <a:lumMod val="50000"/>
                  </a:schemeClr>
                </a:solidFill>
                <a:cs typeface="Calibri"/>
              </a:rPr>
              <a:t> </a:t>
            </a:r>
            <a:r>
              <a:rPr lang="en-GB" spc="-5" dirty="0">
                <a:solidFill>
                  <a:schemeClr val="accent5">
                    <a:lumMod val="50000"/>
                  </a:schemeClr>
                </a:solidFill>
                <a:cs typeface="Calibri"/>
              </a:rPr>
              <a:t>logoed, and knee length</a:t>
            </a:r>
            <a:endParaRPr lang="en-GB" spc="-5" dirty="0">
              <a:solidFill>
                <a:schemeClr val="accent5">
                  <a:lumMod val="50000"/>
                </a:schemeClr>
              </a:solidFill>
              <a:ea typeface="Calibri"/>
              <a:cs typeface="Calibri"/>
            </a:endParaRPr>
          </a:p>
          <a:p>
            <a:pPr marL="355600" indent="-342900">
              <a:lnSpc>
                <a:spcPct val="100000"/>
              </a:lnSpc>
              <a:spcBef>
                <a:spcPts val="5"/>
              </a:spcBef>
              <a:buFont typeface="Symbol"/>
              <a:buChar char=""/>
              <a:tabLst>
                <a:tab pos="354965" algn="l"/>
                <a:tab pos="355600" algn="l"/>
              </a:tabLst>
            </a:pPr>
            <a:r>
              <a:rPr lang="en-US" spc="-10" dirty="0">
                <a:solidFill>
                  <a:schemeClr val="accent5">
                    <a:lumMod val="50000"/>
                  </a:schemeClr>
                </a:solidFill>
                <a:cs typeface="Calibri"/>
              </a:rPr>
              <a:t>Trousers</a:t>
            </a:r>
            <a:r>
              <a:rPr spc="5" dirty="0">
                <a:solidFill>
                  <a:schemeClr val="accent5">
                    <a:lumMod val="50000"/>
                  </a:schemeClr>
                </a:solidFill>
                <a:cs typeface="Calibri"/>
              </a:rPr>
              <a:t> </a:t>
            </a:r>
            <a:r>
              <a:rPr spc="-10" dirty="0">
                <a:solidFill>
                  <a:schemeClr val="accent5">
                    <a:lumMod val="50000"/>
                  </a:schemeClr>
                </a:solidFill>
                <a:cs typeface="Calibri"/>
              </a:rPr>
              <a:t>must</a:t>
            </a:r>
            <a:r>
              <a:rPr dirty="0">
                <a:solidFill>
                  <a:schemeClr val="accent5">
                    <a:lumMod val="50000"/>
                  </a:schemeClr>
                </a:solidFill>
                <a:cs typeface="Calibri"/>
              </a:rPr>
              <a:t> </a:t>
            </a:r>
            <a:r>
              <a:rPr spc="-5" dirty="0">
                <a:solidFill>
                  <a:schemeClr val="accent5">
                    <a:lumMod val="50000"/>
                  </a:schemeClr>
                </a:solidFill>
                <a:cs typeface="Calibri"/>
              </a:rPr>
              <a:t>be</a:t>
            </a:r>
            <a:r>
              <a:rPr spc="5" dirty="0">
                <a:solidFill>
                  <a:schemeClr val="accent5">
                    <a:lumMod val="50000"/>
                  </a:schemeClr>
                </a:solidFill>
                <a:cs typeface="Calibri"/>
              </a:rPr>
              <a:t> </a:t>
            </a:r>
            <a:r>
              <a:rPr spc="-5" dirty="0">
                <a:solidFill>
                  <a:schemeClr val="accent5">
                    <a:lumMod val="50000"/>
                  </a:schemeClr>
                </a:solidFill>
                <a:cs typeface="Calibri"/>
              </a:rPr>
              <a:t>tailored</a:t>
            </a:r>
            <a:r>
              <a:rPr spc="5" dirty="0">
                <a:solidFill>
                  <a:schemeClr val="accent5">
                    <a:lumMod val="50000"/>
                  </a:schemeClr>
                </a:solidFill>
                <a:cs typeface="Calibri"/>
              </a:rPr>
              <a:t> </a:t>
            </a:r>
            <a:r>
              <a:rPr spc="-5" dirty="0">
                <a:solidFill>
                  <a:schemeClr val="accent5">
                    <a:lumMod val="50000"/>
                  </a:schemeClr>
                </a:solidFill>
                <a:cs typeface="Calibri"/>
              </a:rPr>
              <a:t>and</a:t>
            </a:r>
            <a:r>
              <a:rPr spc="5" dirty="0">
                <a:solidFill>
                  <a:schemeClr val="accent5">
                    <a:lumMod val="50000"/>
                  </a:schemeClr>
                </a:solidFill>
                <a:cs typeface="Calibri"/>
              </a:rPr>
              <a:t> </a:t>
            </a:r>
            <a:r>
              <a:rPr spc="-5" dirty="0">
                <a:solidFill>
                  <a:schemeClr val="accent5">
                    <a:lumMod val="50000"/>
                  </a:schemeClr>
                </a:solidFill>
                <a:cs typeface="Calibri"/>
              </a:rPr>
              <a:t>black,</a:t>
            </a:r>
            <a:r>
              <a:rPr spc="10" dirty="0">
                <a:solidFill>
                  <a:schemeClr val="accent5">
                    <a:lumMod val="50000"/>
                  </a:schemeClr>
                </a:solidFill>
                <a:cs typeface="Calibri"/>
              </a:rPr>
              <a:t> </a:t>
            </a:r>
            <a:r>
              <a:rPr spc="-5" dirty="0">
                <a:solidFill>
                  <a:schemeClr val="accent5">
                    <a:lumMod val="50000"/>
                  </a:schemeClr>
                </a:solidFill>
                <a:cs typeface="Calibri"/>
              </a:rPr>
              <a:t>and</a:t>
            </a:r>
            <a:r>
              <a:rPr spc="20" dirty="0">
                <a:solidFill>
                  <a:schemeClr val="accent5">
                    <a:lumMod val="50000"/>
                  </a:schemeClr>
                </a:solidFill>
                <a:cs typeface="Calibri"/>
              </a:rPr>
              <a:t> </a:t>
            </a:r>
            <a:r>
              <a:rPr spc="-10" dirty="0">
                <a:solidFill>
                  <a:schemeClr val="accent5">
                    <a:lumMod val="50000"/>
                  </a:schemeClr>
                </a:solidFill>
                <a:cs typeface="Calibri"/>
              </a:rPr>
              <a:t>cannot</a:t>
            </a:r>
            <a:r>
              <a:rPr spc="10" dirty="0">
                <a:solidFill>
                  <a:schemeClr val="accent5">
                    <a:lumMod val="50000"/>
                  </a:schemeClr>
                </a:solidFill>
                <a:cs typeface="Calibri"/>
              </a:rPr>
              <a:t> </a:t>
            </a:r>
            <a:r>
              <a:rPr spc="-5" dirty="0">
                <a:solidFill>
                  <a:schemeClr val="accent5">
                    <a:lumMod val="50000"/>
                  </a:schemeClr>
                </a:solidFill>
                <a:cs typeface="Calibri"/>
              </a:rPr>
              <a:t>be</a:t>
            </a:r>
            <a:r>
              <a:rPr spc="10" dirty="0">
                <a:solidFill>
                  <a:schemeClr val="accent5">
                    <a:lumMod val="50000"/>
                  </a:schemeClr>
                </a:solidFill>
                <a:cs typeface="Calibri"/>
              </a:rPr>
              <a:t> </a:t>
            </a:r>
            <a:r>
              <a:rPr spc="-5" dirty="0">
                <a:solidFill>
                  <a:schemeClr val="accent5">
                    <a:lumMod val="50000"/>
                  </a:schemeClr>
                </a:solidFill>
                <a:cs typeface="Calibri"/>
              </a:rPr>
              <a:t>jeans</a:t>
            </a:r>
            <a:r>
              <a:rPr spc="10" dirty="0">
                <a:solidFill>
                  <a:schemeClr val="accent5">
                    <a:lumMod val="50000"/>
                  </a:schemeClr>
                </a:solidFill>
                <a:cs typeface="Calibri"/>
              </a:rPr>
              <a:t> </a:t>
            </a:r>
            <a:r>
              <a:rPr spc="-5" dirty="0">
                <a:solidFill>
                  <a:schemeClr val="accent5">
                    <a:lumMod val="50000"/>
                  </a:schemeClr>
                </a:solidFill>
                <a:cs typeface="Calibri"/>
              </a:rPr>
              <a:t>or </a:t>
            </a:r>
            <a:r>
              <a:rPr spc="-15" dirty="0">
                <a:solidFill>
                  <a:schemeClr val="accent5">
                    <a:lumMod val="50000"/>
                  </a:schemeClr>
                </a:solidFill>
                <a:cs typeface="Calibri"/>
              </a:rPr>
              <a:t>canvas</a:t>
            </a:r>
            <a:r>
              <a:rPr spc="10" dirty="0">
                <a:solidFill>
                  <a:schemeClr val="accent5">
                    <a:lumMod val="50000"/>
                  </a:schemeClr>
                </a:solidFill>
                <a:cs typeface="Calibri"/>
              </a:rPr>
              <a:t> </a:t>
            </a:r>
            <a:r>
              <a:rPr spc="-5" dirty="0">
                <a:solidFill>
                  <a:schemeClr val="accent5">
                    <a:lumMod val="50000"/>
                  </a:schemeClr>
                </a:solidFill>
                <a:cs typeface="Calibri"/>
              </a:rPr>
              <a:t>type</a:t>
            </a:r>
            <a:r>
              <a:rPr spc="25" dirty="0">
                <a:solidFill>
                  <a:schemeClr val="accent5">
                    <a:lumMod val="50000"/>
                  </a:schemeClr>
                </a:solidFill>
                <a:cs typeface="Calibri"/>
              </a:rPr>
              <a:t> </a:t>
            </a:r>
            <a:r>
              <a:rPr spc="-5" dirty="0">
                <a:solidFill>
                  <a:schemeClr val="accent5">
                    <a:lumMod val="50000"/>
                  </a:schemeClr>
                </a:solidFill>
                <a:cs typeface="Calibri"/>
              </a:rPr>
              <a:t>material</a:t>
            </a:r>
            <a:r>
              <a:rPr lang="en-GB" spc="-5" dirty="0">
                <a:solidFill>
                  <a:schemeClr val="accent5">
                    <a:lumMod val="50000"/>
                  </a:schemeClr>
                </a:solidFill>
                <a:cs typeface="Calibri"/>
              </a:rPr>
              <a:t>.</a:t>
            </a:r>
            <a:endParaRPr dirty="0">
              <a:solidFill>
                <a:schemeClr val="accent5">
                  <a:lumMod val="50000"/>
                </a:schemeClr>
              </a:solidFill>
              <a:cs typeface="Calibri"/>
            </a:endParaRPr>
          </a:p>
          <a:p>
            <a:pPr marL="355600" indent="-342900">
              <a:buFont typeface="Symbol"/>
              <a:buChar char=""/>
              <a:tabLst>
                <a:tab pos="354965" algn="l"/>
                <a:tab pos="355600" algn="l"/>
              </a:tabLst>
            </a:pPr>
            <a:r>
              <a:rPr lang="en-US" spc="-5" dirty="0">
                <a:solidFill>
                  <a:schemeClr val="accent5">
                    <a:lumMod val="50000"/>
                  </a:schemeClr>
                </a:solidFill>
                <a:cs typeface="Calibri"/>
              </a:rPr>
              <a:t>Tailored,</a:t>
            </a:r>
            <a:r>
              <a:rPr dirty="0">
                <a:solidFill>
                  <a:schemeClr val="accent5">
                    <a:lumMod val="50000"/>
                  </a:schemeClr>
                </a:solidFill>
                <a:cs typeface="Calibri"/>
              </a:rPr>
              <a:t> </a:t>
            </a:r>
            <a:r>
              <a:rPr spc="-5" dirty="0">
                <a:solidFill>
                  <a:schemeClr val="accent5">
                    <a:lumMod val="50000"/>
                  </a:schemeClr>
                </a:solidFill>
                <a:cs typeface="Calibri"/>
              </a:rPr>
              <a:t>black</a:t>
            </a:r>
            <a:r>
              <a:rPr lang="en-US" spc="-5" dirty="0">
                <a:solidFill>
                  <a:schemeClr val="accent5">
                    <a:lumMod val="50000"/>
                  </a:schemeClr>
                </a:solidFill>
                <a:cs typeface="Calibri"/>
              </a:rPr>
              <a:t>, knee length</a:t>
            </a:r>
            <a:r>
              <a:rPr spc="5" dirty="0">
                <a:solidFill>
                  <a:schemeClr val="accent5">
                    <a:lumMod val="50000"/>
                  </a:schemeClr>
                </a:solidFill>
                <a:cs typeface="Calibri"/>
              </a:rPr>
              <a:t> </a:t>
            </a:r>
            <a:r>
              <a:rPr spc="-5" dirty="0">
                <a:solidFill>
                  <a:schemeClr val="accent5">
                    <a:lumMod val="50000"/>
                  </a:schemeClr>
                </a:solidFill>
                <a:cs typeface="Calibri"/>
              </a:rPr>
              <a:t>school shorts</a:t>
            </a:r>
            <a:r>
              <a:rPr spc="5" dirty="0">
                <a:solidFill>
                  <a:schemeClr val="accent5">
                    <a:lumMod val="50000"/>
                  </a:schemeClr>
                </a:solidFill>
                <a:cs typeface="Calibri"/>
              </a:rPr>
              <a:t> </a:t>
            </a:r>
            <a:r>
              <a:rPr spc="-5" dirty="0">
                <a:solidFill>
                  <a:schemeClr val="accent5">
                    <a:lumMod val="50000"/>
                  </a:schemeClr>
                </a:solidFill>
                <a:cs typeface="Calibri"/>
              </a:rPr>
              <a:t>can</a:t>
            </a:r>
            <a:r>
              <a:rPr spc="-10" dirty="0">
                <a:solidFill>
                  <a:schemeClr val="accent5">
                    <a:lumMod val="50000"/>
                  </a:schemeClr>
                </a:solidFill>
                <a:cs typeface="Calibri"/>
              </a:rPr>
              <a:t> </a:t>
            </a:r>
            <a:r>
              <a:rPr dirty="0">
                <a:solidFill>
                  <a:schemeClr val="accent5">
                    <a:lumMod val="50000"/>
                  </a:schemeClr>
                </a:solidFill>
                <a:cs typeface="Calibri"/>
              </a:rPr>
              <a:t>also</a:t>
            </a:r>
            <a:r>
              <a:rPr spc="5" dirty="0">
                <a:solidFill>
                  <a:schemeClr val="accent5">
                    <a:lumMod val="50000"/>
                  </a:schemeClr>
                </a:solidFill>
                <a:cs typeface="Calibri"/>
              </a:rPr>
              <a:t> </a:t>
            </a:r>
            <a:r>
              <a:rPr spc="-5" dirty="0">
                <a:solidFill>
                  <a:schemeClr val="accent5">
                    <a:lumMod val="50000"/>
                  </a:schemeClr>
                </a:solidFill>
                <a:cs typeface="Calibri"/>
              </a:rPr>
              <a:t>be</a:t>
            </a:r>
            <a:r>
              <a:rPr spc="10" dirty="0">
                <a:solidFill>
                  <a:schemeClr val="accent5">
                    <a:lumMod val="50000"/>
                  </a:schemeClr>
                </a:solidFill>
                <a:cs typeface="Calibri"/>
              </a:rPr>
              <a:t> </a:t>
            </a:r>
            <a:r>
              <a:rPr spc="-5" dirty="0">
                <a:solidFill>
                  <a:schemeClr val="accent5">
                    <a:lumMod val="50000"/>
                  </a:schemeClr>
                </a:solidFill>
                <a:cs typeface="Calibri"/>
              </a:rPr>
              <a:t>worn;</a:t>
            </a:r>
            <a:r>
              <a:rPr spc="-15" dirty="0">
                <a:solidFill>
                  <a:schemeClr val="accent5">
                    <a:lumMod val="50000"/>
                  </a:schemeClr>
                </a:solidFill>
                <a:cs typeface="Calibri"/>
              </a:rPr>
              <a:t> </a:t>
            </a:r>
            <a:r>
              <a:rPr spc="-5" dirty="0">
                <a:solidFill>
                  <a:schemeClr val="accent5">
                    <a:lumMod val="50000"/>
                  </a:schemeClr>
                </a:solidFill>
                <a:cs typeface="Calibri"/>
              </a:rPr>
              <a:t>they</a:t>
            </a:r>
            <a:r>
              <a:rPr spc="25" dirty="0">
                <a:solidFill>
                  <a:schemeClr val="accent5">
                    <a:lumMod val="50000"/>
                  </a:schemeClr>
                </a:solidFill>
                <a:cs typeface="Calibri"/>
              </a:rPr>
              <a:t> </a:t>
            </a:r>
            <a:r>
              <a:rPr spc="-10" dirty="0">
                <a:solidFill>
                  <a:schemeClr val="accent5">
                    <a:lumMod val="50000"/>
                  </a:schemeClr>
                </a:solidFill>
                <a:cs typeface="Calibri"/>
              </a:rPr>
              <a:t>cannot</a:t>
            </a:r>
            <a:r>
              <a:rPr spc="10" dirty="0">
                <a:solidFill>
                  <a:schemeClr val="accent5">
                    <a:lumMod val="50000"/>
                  </a:schemeClr>
                </a:solidFill>
                <a:cs typeface="Calibri"/>
              </a:rPr>
              <a:t> </a:t>
            </a:r>
            <a:r>
              <a:rPr spc="-5" dirty="0">
                <a:solidFill>
                  <a:schemeClr val="accent5">
                    <a:lumMod val="50000"/>
                  </a:schemeClr>
                </a:solidFill>
                <a:cs typeface="Calibri"/>
              </a:rPr>
              <a:t>be</a:t>
            </a:r>
            <a:r>
              <a:rPr spc="5" dirty="0">
                <a:solidFill>
                  <a:schemeClr val="accent5">
                    <a:lumMod val="50000"/>
                  </a:schemeClr>
                </a:solidFill>
                <a:cs typeface="Calibri"/>
              </a:rPr>
              <a:t> </a:t>
            </a:r>
            <a:r>
              <a:rPr spc="-5" dirty="0">
                <a:solidFill>
                  <a:schemeClr val="accent5">
                    <a:lumMod val="50000"/>
                  </a:schemeClr>
                </a:solidFill>
                <a:cs typeface="Calibri"/>
              </a:rPr>
              <a:t>jeans</a:t>
            </a:r>
            <a:r>
              <a:rPr spc="15" dirty="0">
                <a:solidFill>
                  <a:schemeClr val="accent5">
                    <a:lumMod val="50000"/>
                  </a:schemeClr>
                </a:solidFill>
                <a:cs typeface="Calibri"/>
              </a:rPr>
              <a:t> </a:t>
            </a:r>
            <a:r>
              <a:rPr spc="-5" dirty="0">
                <a:solidFill>
                  <a:schemeClr val="accent5">
                    <a:lumMod val="50000"/>
                  </a:schemeClr>
                </a:solidFill>
                <a:cs typeface="Calibri"/>
              </a:rPr>
              <a:t>or</a:t>
            </a:r>
            <a:r>
              <a:rPr spc="-10" dirty="0">
                <a:solidFill>
                  <a:schemeClr val="accent5">
                    <a:lumMod val="50000"/>
                  </a:schemeClr>
                </a:solidFill>
                <a:cs typeface="Calibri"/>
              </a:rPr>
              <a:t> </a:t>
            </a:r>
            <a:r>
              <a:rPr spc="-15" dirty="0">
                <a:solidFill>
                  <a:schemeClr val="accent5">
                    <a:lumMod val="50000"/>
                  </a:schemeClr>
                </a:solidFill>
                <a:cs typeface="Calibri"/>
              </a:rPr>
              <a:t>canvas</a:t>
            </a:r>
            <a:r>
              <a:rPr spc="10" dirty="0">
                <a:solidFill>
                  <a:schemeClr val="accent5">
                    <a:lumMod val="50000"/>
                  </a:schemeClr>
                </a:solidFill>
                <a:cs typeface="Calibri"/>
              </a:rPr>
              <a:t> </a:t>
            </a:r>
            <a:r>
              <a:rPr spc="-5" dirty="0">
                <a:solidFill>
                  <a:schemeClr val="accent5">
                    <a:lumMod val="50000"/>
                  </a:schemeClr>
                </a:solidFill>
                <a:cs typeface="Calibri"/>
              </a:rPr>
              <a:t>type</a:t>
            </a:r>
            <a:r>
              <a:rPr spc="25" dirty="0">
                <a:solidFill>
                  <a:schemeClr val="accent5">
                    <a:lumMod val="50000"/>
                  </a:schemeClr>
                </a:solidFill>
                <a:cs typeface="Calibri"/>
              </a:rPr>
              <a:t> </a:t>
            </a:r>
            <a:r>
              <a:rPr spc="-5" dirty="0">
                <a:solidFill>
                  <a:schemeClr val="accent5">
                    <a:lumMod val="50000"/>
                  </a:schemeClr>
                </a:solidFill>
                <a:cs typeface="Calibri"/>
              </a:rPr>
              <a:t>material</a:t>
            </a:r>
            <a:r>
              <a:rPr lang="en-GB" spc="-5" dirty="0">
                <a:solidFill>
                  <a:schemeClr val="accent5">
                    <a:lumMod val="50000"/>
                  </a:schemeClr>
                </a:solidFill>
                <a:cs typeface="Calibri"/>
              </a:rPr>
              <a:t>.</a:t>
            </a:r>
            <a:endParaRPr dirty="0">
              <a:solidFill>
                <a:schemeClr val="accent5">
                  <a:lumMod val="50000"/>
                </a:schemeClr>
              </a:solidFill>
              <a:cs typeface="Calibri"/>
            </a:endParaRPr>
          </a:p>
          <a:p>
            <a:pPr marL="355600" indent="-342900">
              <a:buFont typeface="Symbol"/>
              <a:buChar char=""/>
              <a:tabLst>
                <a:tab pos="354965" algn="l"/>
                <a:tab pos="355600" algn="l"/>
              </a:tabLst>
            </a:pPr>
            <a:r>
              <a:rPr lang="en-US" spc="-10" dirty="0">
                <a:solidFill>
                  <a:schemeClr val="accent5">
                    <a:lumMod val="50000"/>
                  </a:schemeClr>
                </a:solidFill>
                <a:cs typeface="Calibri"/>
              </a:rPr>
              <a:t>Any</a:t>
            </a:r>
            <a:r>
              <a:rPr spc="10" dirty="0">
                <a:solidFill>
                  <a:schemeClr val="accent5">
                    <a:lumMod val="50000"/>
                  </a:schemeClr>
                </a:solidFill>
                <a:cs typeface="Calibri"/>
              </a:rPr>
              <a:t> </a:t>
            </a:r>
            <a:r>
              <a:rPr spc="-10" dirty="0">
                <a:solidFill>
                  <a:schemeClr val="accent5">
                    <a:lumMod val="50000"/>
                  </a:schemeClr>
                </a:solidFill>
                <a:cs typeface="Calibri"/>
              </a:rPr>
              <a:t>coat</a:t>
            </a:r>
            <a:r>
              <a:rPr spc="-5" dirty="0">
                <a:solidFill>
                  <a:schemeClr val="accent5">
                    <a:lumMod val="50000"/>
                  </a:schemeClr>
                </a:solidFill>
                <a:cs typeface="Calibri"/>
              </a:rPr>
              <a:t> that</a:t>
            </a:r>
            <a:r>
              <a:rPr spc="25" dirty="0">
                <a:solidFill>
                  <a:schemeClr val="accent5">
                    <a:lumMod val="50000"/>
                  </a:schemeClr>
                </a:solidFill>
                <a:cs typeface="Calibri"/>
              </a:rPr>
              <a:t> </a:t>
            </a:r>
            <a:r>
              <a:rPr dirty="0">
                <a:solidFill>
                  <a:schemeClr val="accent5">
                    <a:lumMod val="50000"/>
                  </a:schemeClr>
                </a:solidFill>
                <a:cs typeface="Calibri"/>
              </a:rPr>
              <a:t>is</a:t>
            </a:r>
            <a:r>
              <a:rPr spc="5" dirty="0">
                <a:solidFill>
                  <a:schemeClr val="accent5">
                    <a:lumMod val="50000"/>
                  </a:schemeClr>
                </a:solidFill>
                <a:cs typeface="Calibri"/>
              </a:rPr>
              <a:t> </a:t>
            </a:r>
            <a:r>
              <a:rPr spc="-5" dirty="0">
                <a:solidFill>
                  <a:schemeClr val="accent5">
                    <a:lumMod val="50000"/>
                  </a:schemeClr>
                </a:solidFill>
                <a:cs typeface="Calibri"/>
              </a:rPr>
              <a:t>worn</a:t>
            </a:r>
            <a:r>
              <a:rPr spc="-15" dirty="0">
                <a:solidFill>
                  <a:schemeClr val="accent5">
                    <a:lumMod val="50000"/>
                  </a:schemeClr>
                </a:solidFill>
                <a:cs typeface="Calibri"/>
              </a:rPr>
              <a:t> </a:t>
            </a:r>
            <a:r>
              <a:rPr spc="-5" dirty="0">
                <a:solidFill>
                  <a:schemeClr val="accent5">
                    <a:lumMod val="50000"/>
                  </a:schemeClr>
                </a:solidFill>
                <a:cs typeface="Calibri"/>
              </a:rPr>
              <a:t>should</a:t>
            </a:r>
            <a:r>
              <a:rPr spc="-10" dirty="0">
                <a:solidFill>
                  <a:schemeClr val="accent5">
                    <a:lumMod val="50000"/>
                  </a:schemeClr>
                </a:solidFill>
                <a:cs typeface="Calibri"/>
              </a:rPr>
              <a:t> </a:t>
            </a:r>
            <a:r>
              <a:rPr spc="-5" dirty="0">
                <a:solidFill>
                  <a:schemeClr val="accent5">
                    <a:lumMod val="50000"/>
                  </a:schemeClr>
                </a:solidFill>
                <a:cs typeface="Calibri"/>
              </a:rPr>
              <a:t>not</a:t>
            </a:r>
            <a:r>
              <a:rPr spc="10" dirty="0">
                <a:solidFill>
                  <a:schemeClr val="accent5">
                    <a:lumMod val="50000"/>
                  </a:schemeClr>
                </a:solidFill>
                <a:cs typeface="Calibri"/>
              </a:rPr>
              <a:t> </a:t>
            </a:r>
            <a:r>
              <a:rPr spc="-5" dirty="0">
                <a:solidFill>
                  <a:schemeClr val="accent5">
                    <a:lumMod val="50000"/>
                  </a:schemeClr>
                </a:solidFill>
                <a:cs typeface="Calibri"/>
              </a:rPr>
              <a:t>bear</a:t>
            </a:r>
            <a:r>
              <a:rPr spc="15" dirty="0">
                <a:solidFill>
                  <a:schemeClr val="accent5">
                    <a:lumMod val="50000"/>
                  </a:schemeClr>
                </a:solidFill>
                <a:cs typeface="Calibri"/>
              </a:rPr>
              <a:t> </a:t>
            </a:r>
            <a:r>
              <a:rPr spc="-10" dirty="0">
                <a:solidFill>
                  <a:schemeClr val="accent5">
                    <a:lumMod val="50000"/>
                  </a:schemeClr>
                </a:solidFill>
                <a:cs typeface="Calibri"/>
              </a:rPr>
              <a:t>offensive</a:t>
            </a:r>
            <a:r>
              <a:rPr spc="-15" dirty="0">
                <a:solidFill>
                  <a:schemeClr val="accent5">
                    <a:lumMod val="50000"/>
                  </a:schemeClr>
                </a:solidFill>
                <a:cs typeface="Calibri"/>
              </a:rPr>
              <a:t> </a:t>
            </a:r>
            <a:r>
              <a:rPr spc="-5" dirty="0">
                <a:solidFill>
                  <a:schemeClr val="accent5">
                    <a:lumMod val="50000"/>
                  </a:schemeClr>
                </a:solidFill>
                <a:cs typeface="Calibri"/>
              </a:rPr>
              <a:t>or</a:t>
            </a:r>
            <a:r>
              <a:rPr spc="-10" dirty="0">
                <a:solidFill>
                  <a:schemeClr val="accent5">
                    <a:lumMod val="50000"/>
                  </a:schemeClr>
                </a:solidFill>
                <a:cs typeface="Calibri"/>
              </a:rPr>
              <a:t> derogatory</a:t>
            </a:r>
            <a:r>
              <a:rPr spc="5" dirty="0">
                <a:solidFill>
                  <a:schemeClr val="accent5">
                    <a:lumMod val="50000"/>
                  </a:schemeClr>
                </a:solidFill>
                <a:cs typeface="Calibri"/>
              </a:rPr>
              <a:t> </a:t>
            </a:r>
            <a:r>
              <a:rPr dirty="0">
                <a:solidFill>
                  <a:schemeClr val="accent5">
                    <a:lumMod val="50000"/>
                  </a:schemeClr>
                </a:solidFill>
                <a:cs typeface="Calibri"/>
              </a:rPr>
              <a:t>writing</a:t>
            </a:r>
            <a:r>
              <a:rPr spc="-5" dirty="0">
                <a:solidFill>
                  <a:schemeClr val="accent5">
                    <a:lumMod val="50000"/>
                  </a:schemeClr>
                </a:solidFill>
                <a:cs typeface="Calibri"/>
              </a:rPr>
              <a:t> or</a:t>
            </a:r>
            <a:r>
              <a:rPr spc="-10" dirty="0">
                <a:solidFill>
                  <a:schemeClr val="accent5">
                    <a:lumMod val="50000"/>
                  </a:schemeClr>
                </a:solidFill>
                <a:cs typeface="Calibri"/>
              </a:rPr>
              <a:t> </a:t>
            </a:r>
            <a:r>
              <a:rPr spc="-5" dirty="0">
                <a:solidFill>
                  <a:schemeClr val="accent5">
                    <a:lumMod val="50000"/>
                  </a:schemeClr>
                </a:solidFill>
                <a:cs typeface="Calibri"/>
              </a:rPr>
              <a:t>images</a:t>
            </a:r>
            <a:r>
              <a:rPr spc="15" dirty="0">
                <a:solidFill>
                  <a:schemeClr val="accent5">
                    <a:lumMod val="50000"/>
                  </a:schemeClr>
                </a:solidFill>
                <a:cs typeface="Calibri"/>
              </a:rPr>
              <a:t> </a:t>
            </a:r>
            <a:r>
              <a:rPr spc="-5" dirty="0">
                <a:solidFill>
                  <a:schemeClr val="accent5">
                    <a:lumMod val="50000"/>
                  </a:schemeClr>
                </a:solidFill>
                <a:cs typeface="Calibri"/>
              </a:rPr>
              <a:t>and</a:t>
            </a:r>
            <a:r>
              <a:rPr spc="5" dirty="0">
                <a:solidFill>
                  <a:schemeClr val="accent5">
                    <a:lumMod val="50000"/>
                  </a:schemeClr>
                </a:solidFill>
                <a:cs typeface="Calibri"/>
              </a:rPr>
              <a:t> </a:t>
            </a:r>
            <a:r>
              <a:rPr spc="-10" dirty="0">
                <a:solidFill>
                  <a:schemeClr val="accent5">
                    <a:lumMod val="50000"/>
                  </a:schemeClr>
                </a:solidFill>
                <a:cs typeface="Calibri"/>
              </a:rPr>
              <a:t>must</a:t>
            </a:r>
            <a:r>
              <a:rPr dirty="0">
                <a:solidFill>
                  <a:schemeClr val="accent5">
                    <a:lumMod val="50000"/>
                  </a:schemeClr>
                </a:solidFill>
                <a:cs typeface="Calibri"/>
              </a:rPr>
              <a:t> </a:t>
            </a:r>
            <a:r>
              <a:rPr spc="-5" dirty="0">
                <a:solidFill>
                  <a:schemeClr val="accent5">
                    <a:lumMod val="50000"/>
                  </a:schemeClr>
                </a:solidFill>
                <a:cs typeface="Calibri"/>
              </a:rPr>
              <a:t>not</a:t>
            </a:r>
            <a:r>
              <a:rPr spc="10" dirty="0">
                <a:solidFill>
                  <a:schemeClr val="accent5">
                    <a:lumMod val="50000"/>
                  </a:schemeClr>
                </a:solidFill>
                <a:cs typeface="Calibri"/>
              </a:rPr>
              <a:t> </a:t>
            </a:r>
            <a:r>
              <a:rPr spc="-5" dirty="0">
                <a:solidFill>
                  <a:schemeClr val="accent5">
                    <a:lumMod val="50000"/>
                  </a:schemeClr>
                </a:solidFill>
                <a:cs typeface="Calibri"/>
              </a:rPr>
              <a:t>be</a:t>
            </a:r>
            <a:r>
              <a:rPr spc="10" dirty="0">
                <a:solidFill>
                  <a:schemeClr val="accent5">
                    <a:lumMod val="50000"/>
                  </a:schemeClr>
                </a:solidFill>
                <a:cs typeface="Calibri"/>
              </a:rPr>
              <a:t> </a:t>
            </a:r>
            <a:r>
              <a:rPr spc="-5" dirty="0">
                <a:solidFill>
                  <a:schemeClr val="accent5">
                    <a:lumMod val="50000"/>
                  </a:schemeClr>
                </a:solidFill>
                <a:cs typeface="Calibri"/>
              </a:rPr>
              <a:t>worn</a:t>
            </a:r>
            <a:r>
              <a:rPr spc="-30" dirty="0">
                <a:solidFill>
                  <a:schemeClr val="accent5">
                    <a:lumMod val="50000"/>
                  </a:schemeClr>
                </a:solidFill>
                <a:cs typeface="Calibri"/>
              </a:rPr>
              <a:t> </a:t>
            </a:r>
            <a:r>
              <a:rPr dirty="0">
                <a:solidFill>
                  <a:schemeClr val="accent5">
                    <a:lumMod val="50000"/>
                  </a:schemeClr>
                </a:solidFill>
                <a:cs typeface="Calibri"/>
              </a:rPr>
              <a:t>in</a:t>
            </a:r>
            <a:r>
              <a:rPr spc="5" dirty="0">
                <a:solidFill>
                  <a:schemeClr val="accent5">
                    <a:lumMod val="50000"/>
                  </a:schemeClr>
                </a:solidFill>
                <a:cs typeface="Calibri"/>
              </a:rPr>
              <a:t> </a:t>
            </a:r>
            <a:r>
              <a:rPr dirty="0">
                <a:solidFill>
                  <a:schemeClr val="accent5">
                    <a:lumMod val="50000"/>
                  </a:schemeClr>
                </a:solidFill>
                <a:cs typeface="Calibri"/>
              </a:rPr>
              <a:t>class</a:t>
            </a:r>
            <a:r>
              <a:rPr lang="en-US" dirty="0">
                <a:solidFill>
                  <a:schemeClr val="accent5">
                    <a:lumMod val="50000"/>
                  </a:schemeClr>
                </a:solidFill>
                <a:cs typeface="Calibri"/>
              </a:rPr>
              <a:t>, </a:t>
            </a:r>
            <a:r>
              <a:rPr spc="-5" dirty="0">
                <a:solidFill>
                  <a:schemeClr val="accent5">
                    <a:lumMod val="50000"/>
                  </a:schemeClr>
                </a:solidFill>
                <a:cs typeface="Calibri"/>
              </a:rPr>
              <a:t>‘</a:t>
            </a:r>
            <a:r>
              <a:rPr lang="en-US" spc="-5" dirty="0">
                <a:solidFill>
                  <a:schemeClr val="accent5">
                    <a:lumMod val="50000"/>
                  </a:schemeClr>
                </a:solidFill>
                <a:cs typeface="Calibri"/>
              </a:rPr>
              <a:t>hoodies</a:t>
            </a:r>
            <a:r>
              <a:rPr spc="-5" dirty="0">
                <a:solidFill>
                  <a:schemeClr val="accent5">
                    <a:lumMod val="50000"/>
                  </a:schemeClr>
                </a:solidFill>
                <a:cs typeface="Calibri"/>
              </a:rPr>
              <a:t>’</a:t>
            </a:r>
            <a:r>
              <a:rPr dirty="0">
                <a:solidFill>
                  <a:schemeClr val="accent5">
                    <a:lumMod val="50000"/>
                  </a:schemeClr>
                </a:solidFill>
                <a:cs typeface="Calibri"/>
              </a:rPr>
              <a:t> </a:t>
            </a:r>
            <a:r>
              <a:rPr spc="-10" dirty="0">
                <a:solidFill>
                  <a:schemeClr val="accent5">
                    <a:lumMod val="50000"/>
                  </a:schemeClr>
                </a:solidFill>
                <a:cs typeface="Calibri"/>
              </a:rPr>
              <a:t>are</a:t>
            </a:r>
            <a:r>
              <a:rPr spc="-5" dirty="0">
                <a:solidFill>
                  <a:schemeClr val="accent5">
                    <a:lumMod val="50000"/>
                  </a:schemeClr>
                </a:solidFill>
                <a:cs typeface="Calibri"/>
              </a:rPr>
              <a:t> not</a:t>
            </a:r>
            <a:r>
              <a:rPr dirty="0">
                <a:solidFill>
                  <a:schemeClr val="accent5">
                    <a:lumMod val="50000"/>
                  </a:schemeClr>
                </a:solidFill>
                <a:cs typeface="Calibri"/>
              </a:rPr>
              <a:t> </a:t>
            </a:r>
            <a:r>
              <a:rPr spc="-5" dirty="0">
                <a:solidFill>
                  <a:schemeClr val="accent5">
                    <a:lumMod val="50000"/>
                  </a:schemeClr>
                </a:solidFill>
                <a:cs typeface="Calibri"/>
              </a:rPr>
              <a:t>permitted</a:t>
            </a:r>
            <a:r>
              <a:rPr spc="10" dirty="0">
                <a:solidFill>
                  <a:schemeClr val="accent5">
                    <a:lumMod val="50000"/>
                  </a:schemeClr>
                </a:solidFill>
                <a:cs typeface="Calibri"/>
              </a:rPr>
              <a:t> </a:t>
            </a:r>
            <a:r>
              <a:rPr dirty="0">
                <a:solidFill>
                  <a:schemeClr val="accent5">
                    <a:lumMod val="50000"/>
                  </a:schemeClr>
                </a:solidFill>
                <a:cs typeface="Calibri"/>
              </a:rPr>
              <a:t>in</a:t>
            </a:r>
            <a:r>
              <a:rPr spc="5" dirty="0">
                <a:solidFill>
                  <a:schemeClr val="accent5">
                    <a:lumMod val="50000"/>
                  </a:schemeClr>
                </a:solidFill>
                <a:cs typeface="Calibri"/>
              </a:rPr>
              <a:t> </a:t>
            </a:r>
            <a:r>
              <a:rPr lang="en-US" dirty="0">
                <a:solidFill>
                  <a:schemeClr val="accent5">
                    <a:lumMod val="50000"/>
                  </a:schemeClr>
                </a:solidFill>
                <a:cs typeface="Calibri"/>
              </a:rPr>
              <a:t>school.</a:t>
            </a:r>
            <a:endParaRPr lang="en-GB" dirty="0">
              <a:solidFill>
                <a:schemeClr val="accent5">
                  <a:lumMod val="50000"/>
                </a:schemeClr>
              </a:solidFill>
              <a:cs typeface="Calibri"/>
            </a:endParaRPr>
          </a:p>
          <a:p>
            <a:pPr marL="355600" indent="-342900">
              <a:lnSpc>
                <a:spcPct val="100000"/>
              </a:lnSpc>
              <a:buFont typeface="Symbol"/>
              <a:buChar char=""/>
              <a:tabLst>
                <a:tab pos="354965" algn="l"/>
                <a:tab pos="355600" algn="l"/>
              </a:tabLst>
            </a:pPr>
            <a:r>
              <a:rPr lang="en-US" spc="-5" dirty="0">
                <a:solidFill>
                  <a:schemeClr val="accent5">
                    <a:lumMod val="50000"/>
                  </a:schemeClr>
                </a:solidFill>
                <a:cs typeface="Calibri"/>
              </a:rPr>
              <a:t>School</a:t>
            </a:r>
            <a:r>
              <a:rPr spc="-5" dirty="0">
                <a:solidFill>
                  <a:schemeClr val="accent5">
                    <a:lumMod val="50000"/>
                  </a:schemeClr>
                </a:solidFill>
                <a:cs typeface="Calibri"/>
              </a:rPr>
              <a:t> shoes</a:t>
            </a:r>
            <a:r>
              <a:rPr spc="20" dirty="0">
                <a:solidFill>
                  <a:schemeClr val="accent5">
                    <a:lumMod val="50000"/>
                  </a:schemeClr>
                </a:solidFill>
                <a:cs typeface="Calibri"/>
              </a:rPr>
              <a:t> </a:t>
            </a:r>
            <a:r>
              <a:rPr spc="-10" dirty="0">
                <a:solidFill>
                  <a:schemeClr val="accent5">
                    <a:lumMod val="50000"/>
                  </a:schemeClr>
                </a:solidFill>
                <a:cs typeface="Calibri"/>
              </a:rPr>
              <a:t>must</a:t>
            </a:r>
            <a:r>
              <a:rPr spc="15" dirty="0">
                <a:solidFill>
                  <a:schemeClr val="accent5">
                    <a:lumMod val="50000"/>
                  </a:schemeClr>
                </a:solidFill>
                <a:cs typeface="Calibri"/>
              </a:rPr>
              <a:t> </a:t>
            </a:r>
            <a:r>
              <a:rPr spc="-5" dirty="0">
                <a:solidFill>
                  <a:schemeClr val="accent5">
                    <a:lumMod val="50000"/>
                  </a:schemeClr>
                </a:solidFill>
                <a:cs typeface="Calibri"/>
              </a:rPr>
              <a:t>be</a:t>
            </a:r>
            <a:r>
              <a:rPr spc="5" dirty="0">
                <a:solidFill>
                  <a:schemeClr val="accent5">
                    <a:lumMod val="50000"/>
                  </a:schemeClr>
                </a:solidFill>
                <a:cs typeface="Calibri"/>
              </a:rPr>
              <a:t> </a:t>
            </a:r>
            <a:r>
              <a:rPr spc="-10" dirty="0">
                <a:solidFill>
                  <a:schemeClr val="accent5">
                    <a:lumMod val="50000"/>
                  </a:schemeClr>
                </a:solidFill>
                <a:cs typeface="Calibri"/>
              </a:rPr>
              <a:t>completely</a:t>
            </a:r>
            <a:r>
              <a:rPr spc="30" dirty="0">
                <a:solidFill>
                  <a:schemeClr val="accent5">
                    <a:lumMod val="50000"/>
                  </a:schemeClr>
                </a:solidFill>
                <a:cs typeface="Calibri"/>
              </a:rPr>
              <a:t> </a:t>
            </a:r>
            <a:r>
              <a:rPr spc="-5" dirty="0">
                <a:solidFill>
                  <a:schemeClr val="accent5">
                    <a:lumMod val="50000"/>
                  </a:schemeClr>
                </a:solidFill>
                <a:cs typeface="Calibri"/>
              </a:rPr>
              <a:t>black</a:t>
            </a:r>
            <a:r>
              <a:rPr spc="15" dirty="0">
                <a:solidFill>
                  <a:schemeClr val="accent5">
                    <a:lumMod val="50000"/>
                  </a:schemeClr>
                </a:solidFill>
                <a:cs typeface="Calibri"/>
              </a:rPr>
              <a:t> </a:t>
            </a:r>
            <a:r>
              <a:rPr dirty="0">
                <a:solidFill>
                  <a:schemeClr val="accent5">
                    <a:lumMod val="50000"/>
                  </a:schemeClr>
                </a:solidFill>
                <a:cs typeface="Calibri"/>
              </a:rPr>
              <a:t>and</a:t>
            </a:r>
            <a:r>
              <a:rPr spc="10" dirty="0">
                <a:solidFill>
                  <a:schemeClr val="accent5">
                    <a:lumMod val="50000"/>
                  </a:schemeClr>
                </a:solidFill>
                <a:cs typeface="Calibri"/>
              </a:rPr>
              <a:t> </a:t>
            </a:r>
            <a:r>
              <a:rPr spc="-5" dirty="0">
                <a:solidFill>
                  <a:schemeClr val="accent5">
                    <a:lumMod val="50000"/>
                  </a:schemeClr>
                </a:solidFill>
                <a:cs typeface="Calibri"/>
              </a:rPr>
              <a:t>polishable</a:t>
            </a:r>
            <a:r>
              <a:rPr lang="en-GB" spc="-5" dirty="0">
                <a:solidFill>
                  <a:schemeClr val="accent5">
                    <a:lumMod val="50000"/>
                  </a:schemeClr>
                </a:solidFill>
                <a:cs typeface="Calibri"/>
              </a:rPr>
              <a:t>.</a:t>
            </a:r>
          </a:p>
          <a:p>
            <a:pPr marL="12700">
              <a:lnSpc>
                <a:spcPct val="100000"/>
              </a:lnSpc>
              <a:tabLst>
                <a:tab pos="354965" algn="l"/>
                <a:tab pos="355600" algn="l"/>
              </a:tabLst>
            </a:pPr>
            <a:endParaRPr lang="en-GB" sz="1600" spc="-5" dirty="0">
              <a:solidFill>
                <a:schemeClr val="accent5">
                  <a:lumMod val="50000"/>
                </a:schemeClr>
              </a:solidFill>
              <a:cs typeface="Calibri"/>
            </a:endParaRPr>
          </a:p>
          <a:p>
            <a:pPr marL="12700">
              <a:tabLst>
                <a:tab pos="354965" algn="l"/>
                <a:tab pos="355600" algn="l"/>
              </a:tabLst>
            </a:pPr>
            <a:r>
              <a:rPr lang="en-GB" b="1" spc="-5" dirty="0">
                <a:solidFill>
                  <a:schemeClr val="accent5">
                    <a:lumMod val="50000"/>
                  </a:schemeClr>
                </a:solidFill>
                <a:cs typeface="Calibri"/>
              </a:rPr>
              <a:t>We do have some second hand uniform available to purchase.  Please contact the main office for further details.</a:t>
            </a:r>
            <a:endParaRPr lang="en-GB" dirty="0">
              <a:solidFill>
                <a:schemeClr val="accent5">
                  <a:lumMod val="50000"/>
                </a:schemeClr>
              </a:solidFill>
              <a:cs typeface="Calibri"/>
            </a:endParaRPr>
          </a:p>
          <a:p>
            <a:pPr marL="12700">
              <a:lnSpc>
                <a:spcPct val="100000"/>
              </a:lnSpc>
              <a:tabLst>
                <a:tab pos="354965" algn="l"/>
                <a:tab pos="355600" algn="l"/>
              </a:tabLst>
            </a:pPr>
            <a:endParaRPr sz="1600" dirty="0">
              <a:solidFill>
                <a:schemeClr val="accent5">
                  <a:lumMod val="50000"/>
                </a:schemeClr>
              </a:solidFill>
              <a:cs typeface="Calibri"/>
            </a:endParaRPr>
          </a:p>
        </p:txBody>
      </p:sp>
      <p:sp>
        <p:nvSpPr>
          <p:cNvPr id="9" name="object 12">
            <a:extLst>
              <a:ext uri="{FF2B5EF4-FFF2-40B4-BE49-F238E27FC236}">
                <a16:creationId xmlns:a16="http://schemas.microsoft.com/office/drawing/2014/main" id="{CE8C34A1-D357-4122-8026-71582F25F64D}"/>
              </a:ext>
            </a:extLst>
          </p:cNvPr>
          <p:cNvSpPr txBox="1"/>
          <p:nvPr/>
        </p:nvSpPr>
        <p:spPr>
          <a:xfrm>
            <a:off x="3582444" y="4217125"/>
            <a:ext cx="4654920" cy="658514"/>
          </a:xfrm>
          <a:prstGeom prst="rect">
            <a:avLst/>
          </a:prstGeom>
        </p:spPr>
        <p:txBody>
          <a:bodyPr vert="horz" wrap="square" lIns="0" tIns="882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695"/>
              </a:spcBef>
            </a:pPr>
            <a:r>
              <a:rPr sz="1600" b="1" spc="-5" dirty="0">
                <a:solidFill>
                  <a:schemeClr val="accent5">
                    <a:lumMod val="50000"/>
                  </a:schemeClr>
                </a:solidFill>
                <a:cs typeface="Calibri"/>
              </a:rPr>
              <a:t>Make-up</a:t>
            </a:r>
            <a:r>
              <a:rPr sz="1600" b="1" spc="-55" dirty="0">
                <a:solidFill>
                  <a:schemeClr val="accent5">
                    <a:lumMod val="50000"/>
                  </a:schemeClr>
                </a:solidFill>
                <a:cs typeface="Calibri"/>
              </a:rPr>
              <a:t> </a:t>
            </a:r>
            <a:r>
              <a:rPr sz="1600" b="1" dirty="0">
                <a:solidFill>
                  <a:schemeClr val="accent5">
                    <a:lumMod val="50000"/>
                  </a:schemeClr>
                </a:solidFill>
                <a:cs typeface="Calibri"/>
              </a:rPr>
              <a:t>and</a:t>
            </a:r>
            <a:r>
              <a:rPr sz="1600" b="1" spc="-30" dirty="0">
                <a:solidFill>
                  <a:schemeClr val="accent5">
                    <a:lumMod val="50000"/>
                  </a:schemeClr>
                </a:solidFill>
                <a:cs typeface="Calibri"/>
              </a:rPr>
              <a:t> </a:t>
            </a:r>
            <a:r>
              <a:rPr sz="1600" b="1" spc="-5" dirty="0">
                <a:solidFill>
                  <a:schemeClr val="accent5">
                    <a:lumMod val="50000"/>
                  </a:schemeClr>
                </a:solidFill>
                <a:cs typeface="Calibri"/>
              </a:rPr>
              <a:t>jewellery</a:t>
            </a:r>
            <a:endParaRPr lang="en-US" sz="1600" dirty="0">
              <a:solidFill>
                <a:schemeClr val="accent5">
                  <a:lumMod val="50000"/>
                </a:schemeClr>
              </a:solidFill>
              <a:cs typeface="Calibri"/>
            </a:endParaRPr>
          </a:p>
          <a:p>
            <a:pPr marL="12700">
              <a:lnSpc>
                <a:spcPct val="100000"/>
              </a:lnSpc>
              <a:spcBef>
                <a:spcPts val="600"/>
              </a:spcBef>
            </a:pPr>
            <a:r>
              <a:rPr sz="1600" spc="-5" dirty="0">
                <a:solidFill>
                  <a:schemeClr val="accent5">
                    <a:lumMod val="50000"/>
                  </a:schemeClr>
                </a:solidFill>
                <a:cs typeface="Calibri"/>
              </a:rPr>
              <a:t>The</a:t>
            </a:r>
            <a:r>
              <a:rPr sz="1600" spc="5" dirty="0">
                <a:solidFill>
                  <a:schemeClr val="accent5">
                    <a:lumMod val="50000"/>
                  </a:schemeClr>
                </a:solidFill>
                <a:cs typeface="Calibri"/>
              </a:rPr>
              <a:t> </a:t>
            </a:r>
            <a:r>
              <a:rPr sz="1600" spc="-5" dirty="0">
                <a:solidFill>
                  <a:schemeClr val="accent5">
                    <a:lumMod val="50000"/>
                  </a:schemeClr>
                </a:solidFill>
                <a:cs typeface="Calibri"/>
              </a:rPr>
              <a:t>following</a:t>
            </a:r>
            <a:r>
              <a:rPr sz="1600" spc="-25" dirty="0">
                <a:solidFill>
                  <a:schemeClr val="accent5">
                    <a:lumMod val="50000"/>
                  </a:schemeClr>
                </a:solidFill>
                <a:cs typeface="Calibri"/>
              </a:rPr>
              <a:t> </a:t>
            </a:r>
            <a:r>
              <a:rPr sz="1600" spc="-5" dirty="0">
                <a:solidFill>
                  <a:schemeClr val="accent5">
                    <a:lumMod val="50000"/>
                  </a:schemeClr>
                </a:solidFill>
                <a:cs typeface="Calibri"/>
              </a:rPr>
              <a:t>items</a:t>
            </a:r>
            <a:r>
              <a:rPr sz="1600" spc="10" dirty="0">
                <a:solidFill>
                  <a:schemeClr val="accent5">
                    <a:lumMod val="50000"/>
                  </a:schemeClr>
                </a:solidFill>
                <a:cs typeface="Calibri"/>
              </a:rPr>
              <a:t> </a:t>
            </a:r>
            <a:r>
              <a:rPr sz="1600" spc="-10" dirty="0">
                <a:solidFill>
                  <a:schemeClr val="accent5">
                    <a:lumMod val="50000"/>
                  </a:schemeClr>
                </a:solidFill>
                <a:cs typeface="Calibri"/>
              </a:rPr>
              <a:t>are</a:t>
            </a:r>
            <a:r>
              <a:rPr sz="1600" spc="10" dirty="0">
                <a:solidFill>
                  <a:schemeClr val="accent5">
                    <a:lumMod val="50000"/>
                  </a:schemeClr>
                </a:solidFill>
                <a:cs typeface="Calibri"/>
              </a:rPr>
              <a:t> </a:t>
            </a:r>
            <a:r>
              <a:rPr sz="1600" spc="-5" dirty="0">
                <a:solidFill>
                  <a:schemeClr val="accent5">
                    <a:lumMod val="50000"/>
                  </a:schemeClr>
                </a:solidFill>
                <a:cs typeface="Calibri"/>
              </a:rPr>
              <a:t>acceptable</a:t>
            </a:r>
            <a:r>
              <a:rPr sz="1600" spc="20" dirty="0">
                <a:solidFill>
                  <a:schemeClr val="accent5">
                    <a:lumMod val="50000"/>
                  </a:schemeClr>
                </a:solidFill>
                <a:cs typeface="Calibri"/>
              </a:rPr>
              <a:t> </a:t>
            </a:r>
            <a:r>
              <a:rPr sz="1600" dirty="0">
                <a:solidFill>
                  <a:schemeClr val="accent5">
                    <a:lumMod val="50000"/>
                  </a:schemeClr>
                </a:solidFill>
                <a:cs typeface="Calibri"/>
              </a:rPr>
              <a:t>in </a:t>
            </a:r>
            <a:r>
              <a:rPr sz="1600" spc="-5" dirty="0">
                <a:solidFill>
                  <a:schemeClr val="accent5">
                    <a:lumMod val="50000"/>
                  </a:schemeClr>
                </a:solidFill>
                <a:cs typeface="Calibri"/>
              </a:rPr>
              <a:t>school:</a:t>
            </a:r>
            <a:endParaRPr sz="1600" dirty="0">
              <a:solidFill>
                <a:schemeClr val="accent5">
                  <a:lumMod val="50000"/>
                </a:schemeClr>
              </a:solidFill>
              <a:cs typeface="Calibri"/>
            </a:endParaRPr>
          </a:p>
        </p:txBody>
      </p:sp>
      <p:sp>
        <p:nvSpPr>
          <p:cNvPr id="10" name="object 13">
            <a:extLst>
              <a:ext uri="{FF2B5EF4-FFF2-40B4-BE49-F238E27FC236}">
                <a16:creationId xmlns:a16="http://schemas.microsoft.com/office/drawing/2014/main" id="{2975F409-DDC4-EEBA-D88E-B8B21659DD2F}"/>
              </a:ext>
            </a:extLst>
          </p:cNvPr>
          <p:cNvSpPr txBox="1"/>
          <p:nvPr/>
        </p:nvSpPr>
        <p:spPr>
          <a:xfrm>
            <a:off x="3582445" y="4969938"/>
            <a:ext cx="8434152" cy="895758"/>
          </a:xfrm>
          <a:prstGeom prst="rect">
            <a:avLst/>
          </a:prstGeom>
        </p:spPr>
        <p:txBody>
          <a:bodyPr vert="horz" wrap="square" lIns="0" tIns="1333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marR="5080" indent="-343535">
              <a:spcBef>
                <a:spcPts val="105"/>
              </a:spcBef>
              <a:buFont typeface="Symbol"/>
              <a:buChar char=""/>
              <a:tabLst>
                <a:tab pos="355600" algn="l"/>
                <a:tab pos="356235" algn="l"/>
              </a:tabLst>
            </a:pPr>
            <a:r>
              <a:rPr lang="en-US" dirty="0">
                <a:solidFill>
                  <a:schemeClr val="accent5">
                    <a:lumMod val="50000"/>
                  </a:schemeClr>
                </a:solidFill>
                <a:cs typeface="Calibri"/>
              </a:rPr>
              <a:t>A </a:t>
            </a:r>
            <a:r>
              <a:rPr spc="-5" dirty="0">
                <a:solidFill>
                  <a:schemeClr val="accent5">
                    <a:lumMod val="50000"/>
                  </a:schemeClr>
                </a:solidFill>
                <a:cs typeface="Calibri"/>
              </a:rPr>
              <a:t>single or one pair of </a:t>
            </a:r>
            <a:r>
              <a:rPr spc="-10" dirty="0">
                <a:solidFill>
                  <a:schemeClr val="accent5">
                    <a:lumMod val="50000"/>
                  </a:schemeClr>
                </a:solidFill>
                <a:cs typeface="Calibri"/>
              </a:rPr>
              <a:t>discreet </a:t>
            </a:r>
            <a:r>
              <a:rPr spc="-5" dirty="0">
                <a:solidFill>
                  <a:schemeClr val="accent5">
                    <a:lumMod val="50000"/>
                  </a:schemeClr>
                </a:solidFill>
                <a:cs typeface="Calibri"/>
              </a:rPr>
              <a:t>stud </a:t>
            </a:r>
            <a:r>
              <a:rPr dirty="0">
                <a:solidFill>
                  <a:schemeClr val="accent5">
                    <a:lumMod val="50000"/>
                  </a:schemeClr>
                </a:solidFill>
                <a:cs typeface="Calibri"/>
              </a:rPr>
              <a:t>earrings is allowed in the</a:t>
            </a:r>
            <a:r>
              <a:rPr lang="en-US" dirty="0">
                <a:solidFill>
                  <a:schemeClr val="accent5">
                    <a:lumMod val="50000"/>
                  </a:schemeClr>
                </a:solidFill>
                <a:cs typeface="Calibri"/>
              </a:rPr>
              <a:t> </a:t>
            </a:r>
            <a:r>
              <a:rPr spc="5" dirty="0">
                <a:solidFill>
                  <a:schemeClr val="accent5">
                    <a:lumMod val="50000"/>
                  </a:schemeClr>
                </a:solidFill>
                <a:cs typeface="Calibri"/>
              </a:rPr>
              <a:t> </a:t>
            </a:r>
            <a:r>
              <a:rPr dirty="0">
                <a:solidFill>
                  <a:schemeClr val="accent5">
                    <a:lumMod val="50000"/>
                  </a:schemeClr>
                </a:solidFill>
                <a:cs typeface="Calibri"/>
              </a:rPr>
              <a:t>earlobe</a:t>
            </a:r>
            <a:r>
              <a:rPr spc="-5" dirty="0">
                <a:solidFill>
                  <a:schemeClr val="accent5">
                    <a:lumMod val="50000"/>
                  </a:schemeClr>
                </a:solidFill>
                <a:cs typeface="Calibri"/>
              </a:rPr>
              <a:t>.</a:t>
            </a:r>
            <a:endParaRPr lang="en-US" spc="-5">
              <a:solidFill>
                <a:schemeClr val="accent5">
                  <a:lumMod val="50000"/>
                </a:schemeClr>
              </a:solidFill>
              <a:cs typeface="Calibri"/>
            </a:endParaRPr>
          </a:p>
          <a:p>
            <a:pPr marL="355600" indent="-343535">
              <a:lnSpc>
                <a:spcPct val="100000"/>
              </a:lnSpc>
              <a:buFont typeface="Symbol"/>
              <a:buChar char=""/>
              <a:tabLst>
                <a:tab pos="355600" algn="l"/>
                <a:tab pos="356235" algn="l"/>
              </a:tabLst>
            </a:pPr>
            <a:r>
              <a:rPr lang="en-US" spc="-5" dirty="0">
                <a:solidFill>
                  <a:schemeClr val="accent5">
                    <a:lumMod val="50000"/>
                  </a:schemeClr>
                </a:solidFill>
                <a:cs typeface="Calibri"/>
              </a:rPr>
              <a:t>Discreet</a:t>
            </a:r>
            <a:r>
              <a:rPr spc="-5" dirty="0">
                <a:solidFill>
                  <a:schemeClr val="accent5">
                    <a:lumMod val="50000"/>
                  </a:schemeClr>
                </a:solidFill>
                <a:cs typeface="Calibri"/>
              </a:rPr>
              <a:t>,</a:t>
            </a:r>
            <a:r>
              <a:rPr spc="-15" dirty="0">
                <a:solidFill>
                  <a:schemeClr val="accent5">
                    <a:lumMod val="50000"/>
                  </a:schemeClr>
                </a:solidFill>
                <a:cs typeface="Calibri"/>
              </a:rPr>
              <a:t> </a:t>
            </a:r>
            <a:r>
              <a:rPr spc="-10" dirty="0">
                <a:solidFill>
                  <a:schemeClr val="accent5">
                    <a:lumMod val="50000"/>
                  </a:schemeClr>
                </a:solidFill>
                <a:cs typeface="Calibri"/>
              </a:rPr>
              <a:t>natural</a:t>
            </a:r>
            <a:r>
              <a:rPr spc="-5" dirty="0">
                <a:solidFill>
                  <a:schemeClr val="accent5">
                    <a:lumMod val="50000"/>
                  </a:schemeClr>
                </a:solidFill>
                <a:cs typeface="Calibri"/>
              </a:rPr>
              <a:t> </a:t>
            </a:r>
            <a:r>
              <a:rPr spc="-10" dirty="0">
                <a:solidFill>
                  <a:schemeClr val="accent5">
                    <a:lumMod val="50000"/>
                  </a:schemeClr>
                </a:solidFill>
                <a:cs typeface="Calibri"/>
              </a:rPr>
              <a:t>make-up.</a:t>
            </a:r>
            <a:endParaRPr dirty="0">
              <a:solidFill>
                <a:schemeClr val="accent5">
                  <a:lumMod val="50000"/>
                </a:schemeClr>
              </a:solidFill>
              <a:ea typeface="Calibri" panose="020F0502020204030204"/>
              <a:cs typeface="Calibri"/>
            </a:endParaRPr>
          </a:p>
          <a:p>
            <a:pPr marL="355600" indent="-343535">
              <a:spcBef>
                <a:spcPts val="370"/>
              </a:spcBef>
              <a:buFont typeface="Symbol"/>
              <a:buChar char=""/>
              <a:tabLst>
                <a:tab pos="355600" algn="l"/>
                <a:tab pos="356235" algn="l"/>
              </a:tabLst>
            </a:pPr>
            <a:r>
              <a:rPr lang="en-US" spc="-10" dirty="0">
                <a:solidFill>
                  <a:schemeClr val="accent5">
                    <a:lumMod val="50000"/>
                  </a:schemeClr>
                </a:solidFill>
                <a:cs typeface="Calibri"/>
              </a:rPr>
              <a:t>Natural</a:t>
            </a:r>
            <a:r>
              <a:rPr lang="en-US" spc="5" dirty="0">
                <a:solidFill>
                  <a:schemeClr val="accent5">
                    <a:lumMod val="50000"/>
                  </a:schemeClr>
                </a:solidFill>
                <a:cs typeface="Calibri"/>
              </a:rPr>
              <a:t> nails, or natural looking with no long extensions.</a:t>
            </a:r>
            <a:r>
              <a:rPr lang="en-US" dirty="0">
                <a:solidFill>
                  <a:schemeClr val="accent5">
                    <a:lumMod val="50000"/>
                  </a:schemeClr>
                </a:solidFill>
                <a:cs typeface="Calibri"/>
              </a:rPr>
              <a:t> </a:t>
            </a:r>
            <a:endParaRPr spc="-10" dirty="0">
              <a:solidFill>
                <a:schemeClr val="accent5">
                  <a:lumMod val="50000"/>
                </a:schemeClr>
              </a:solidFill>
              <a:ea typeface="Calibri"/>
              <a:cs typeface="Calibri"/>
            </a:endParaRPr>
          </a:p>
        </p:txBody>
      </p:sp>
      <p:sp>
        <p:nvSpPr>
          <p:cNvPr id="18" name="TextBox 17">
            <a:extLst>
              <a:ext uri="{FF2B5EF4-FFF2-40B4-BE49-F238E27FC236}">
                <a16:creationId xmlns:a16="http://schemas.microsoft.com/office/drawing/2014/main" id="{3060B9F2-1649-00D8-BB79-C376707814A6}"/>
              </a:ext>
            </a:extLst>
          </p:cNvPr>
          <p:cNvSpPr txBox="1"/>
          <p:nvPr/>
        </p:nvSpPr>
        <p:spPr>
          <a:xfrm>
            <a:off x="132384" y="1552630"/>
            <a:ext cx="87412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solidFill>
                  <a:schemeClr val="accent5">
                    <a:lumMod val="50000"/>
                  </a:schemeClr>
                </a:solidFill>
              </a:rPr>
              <a:t>SCHOOL </a:t>
            </a:r>
            <a:endParaRPr lang="en-US" sz="5400" dirty="0">
              <a:solidFill>
                <a:schemeClr val="accent5">
                  <a:lumMod val="50000"/>
                </a:schemeClr>
              </a:solidFill>
            </a:endParaRPr>
          </a:p>
          <a:p>
            <a:r>
              <a:rPr lang="en-GB" sz="5400" b="1" dirty="0">
                <a:solidFill>
                  <a:schemeClr val="accent5">
                    <a:lumMod val="50000"/>
                  </a:schemeClr>
                </a:solidFill>
              </a:rPr>
              <a:t>UNIFORM</a:t>
            </a:r>
          </a:p>
        </p:txBody>
      </p:sp>
    </p:spTree>
    <p:extLst>
      <p:ext uri="{BB962C8B-B14F-4D97-AF65-F5344CB8AC3E}">
        <p14:creationId xmlns:p14="http://schemas.microsoft.com/office/powerpoint/2010/main" val="2186679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672" y="1383472"/>
            <a:ext cx="10436860" cy="1372253"/>
          </a:xfrm>
          <a:custGeom>
            <a:avLst/>
            <a:gdLst/>
            <a:ahLst/>
            <a:cxnLst/>
            <a:rect l="l" t="t" r="r" b="b"/>
            <a:pathLst>
              <a:path w="10436860" h="695325">
                <a:moveTo>
                  <a:pt x="0" y="115824"/>
                </a:moveTo>
                <a:lnTo>
                  <a:pt x="9101" y="70723"/>
                </a:lnTo>
                <a:lnTo>
                  <a:pt x="33923" y="33909"/>
                </a:lnTo>
                <a:lnTo>
                  <a:pt x="70739" y="9096"/>
                </a:lnTo>
                <a:lnTo>
                  <a:pt x="115824" y="0"/>
                </a:lnTo>
                <a:lnTo>
                  <a:pt x="10320528" y="0"/>
                </a:lnTo>
                <a:lnTo>
                  <a:pt x="10365628" y="9096"/>
                </a:lnTo>
                <a:lnTo>
                  <a:pt x="10402442" y="33909"/>
                </a:lnTo>
                <a:lnTo>
                  <a:pt x="10427255" y="70723"/>
                </a:lnTo>
                <a:lnTo>
                  <a:pt x="10436352" y="115824"/>
                </a:lnTo>
                <a:lnTo>
                  <a:pt x="10436352" y="579119"/>
                </a:lnTo>
                <a:lnTo>
                  <a:pt x="10427255" y="624220"/>
                </a:lnTo>
                <a:lnTo>
                  <a:pt x="10402442" y="661034"/>
                </a:lnTo>
                <a:lnTo>
                  <a:pt x="10365628" y="685847"/>
                </a:lnTo>
                <a:lnTo>
                  <a:pt x="10320528" y="694943"/>
                </a:lnTo>
                <a:lnTo>
                  <a:pt x="115824" y="694943"/>
                </a:lnTo>
                <a:lnTo>
                  <a:pt x="70739" y="685847"/>
                </a:lnTo>
                <a:lnTo>
                  <a:pt x="33923" y="661034"/>
                </a:lnTo>
                <a:lnTo>
                  <a:pt x="9101" y="624220"/>
                </a:lnTo>
                <a:lnTo>
                  <a:pt x="0" y="579119"/>
                </a:lnTo>
                <a:lnTo>
                  <a:pt x="0" y="115824"/>
                </a:lnTo>
                <a:close/>
              </a:path>
            </a:pathLst>
          </a:custGeom>
          <a:solidFill>
            <a:schemeClr val="accent5">
              <a:lumMod val="50000"/>
            </a:schemeClr>
          </a:solidFill>
          <a:ln w="12192">
            <a:solidFill>
              <a:srgbClr val="000000"/>
            </a:solidFill>
          </a:ln>
        </p:spPr>
        <p:txBody>
          <a:bodyPr wrap="square" lIns="0" tIns="0" rIns="0" bIns="0" rtlCol="0"/>
          <a:lstStyle/>
          <a:p>
            <a:endParaRPr dirty="0">
              <a:solidFill>
                <a:schemeClr val="bg1"/>
              </a:solidFill>
            </a:endParaRPr>
          </a:p>
        </p:txBody>
      </p:sp>
      <p:sp>
        <p:nvSpPr>
          <p:cNvPr id="7" name="object 7"/>
          <p:cNvSpPr txBox="1"/>
          <p:nvPr/>
        </p:nvSpPr>
        <p:spPr>
          <a:xfrm>
            <a:off x="1133118" y="1442840"/>
            <a:ext cx="9952355" cy="1626086"/>
          </a:xfrm>
          <a:prstGeom prst="rect">
            <a:avLst/>
          </a:prstGeom>
        </p:spPr>
        <p:txBody>
          <a:bodyPr vert="horz" wrap="square" lIns="0" tIns="12700" rIns="0" bIns="0" rtlCol="0">
            <a:spAutoFit/>
          </a:bodyPr>
          <a:lstStyle/>
          <a:p>
            <a:pPr marL="12065" algn="ctr">
              <a:lnSpc>
                <a:spcPct val="100000"/>
              </a:lnSpc>
              <a:spcBef>
                <a:spcPts val="100"/>
              </a:spcBef>
            </a:pPr>
            <a:r>
              <a:rPr sz="2400" spc="-5" dirty="0">
                <a:solidFill>
                  <a:schemeClr val="bg1"/>
                </a:solidFill>
                <a:latin typeface="Calibri"/>
                <a:cs typeface="Calibri"/>
              </a:rPr>
              <a:t>The</a:t>
            </a:r>
            <a:r>
              <a:rPr sz="2400" spc="5" dirty="0">
                <a:solidFill>
                  <a:schemeClr val="bg1"/>
                </a:solidFill>
                <a:latin typeface="Calibri"/>
                <a:cs typeface="Calibri"/>
              </a:rPr>
              <a:t> </a:t>
            </a:r>
            <a:r>
              <a:rPr sz="2400" spc="-20" dirty="0">
                <a:solidFill>
                  <a:schemeClr val="bg1"/>
                </a:solidFill>
                <a:latin typeface="Calibri"/>
                <a:cs typeface="Calibri"/>
              </a:rPr>
              <a:t>school’s</a:t>
            </a:r>
            <a:r>
              <a:rPr sz="2400" spc="30" dirty="0">
                <a:solidFill>
                  <a:schemeClr val="bg1"/>
                </a:solidFill>
                <a:latin typeface="Calibri"/>
                <a:cs typeface="Calibri"/>
              </a:rPr>
              <a:t> </a:t>
            </a:r>
            <a:r>
              <a:rPr sz="2400" spc="-5" dirty="0">
                <a:solidFill>
                  <a:schemeClr val="bg1"/>
                </a:solidFill>
                <a:latin typeface="Calibri"/>
                <a:cs typeface="Calibri"/>
              </a:rPr>
              <a:t>behaviour</a:t>
            </a:r>
            <a:r>
              <a:rPr sz="2400" spc="15" dirty="0">
                <a:solidFill>
                  <a:schemeClr val="bg1"/>
                </a:solidFill>
                <a:latin typeface="Calibri"/>
                <a:cs typeface="Calibri"/>
              </a:rPr>
              <a:t> </a:t>
            </a:r>
            <a:r>
              <a:rPr sz="2400" spc="-10" dirty="0">
                <a:solidFill>
                  <a:schemeClr val="bg1"/>
                </a:solidFill>
                <a:latin typeface="Calibri"/>
                <a:cs typeface="Calibri"/>
              </a:rPr>
              <a:t>policy</a:t>
            </a:r>
            <a:r>
              <a:rPr sz="2400" spc="30" dirty="0">
                <a:solidFill>
                  <a:schemeClr val="bg1"/>
                </a:solidFill>
                <a:latin typeface="Calibri"/>
                <a:cs typeface="Calibri"/>
              </a:rPr>
              <a:t> </a:t>
            </a:r>
            <a:r>
              <a:rPr sz="2400" spc="-5" dirty="0">
                <a:solidFill>
                  <a:schemeClr val="bg1"/>
                </a:solidFill>
                <a:latin typeface="Calibri"/>
                <a:cs typeface="Calibri"/>
              </a:rPr>
              <a:t>is</a:t>
            </a:r>
            <a:r>
              <a:rPr sz="2400" spc="5" dirty="0">
                <a:solidFill>
                  <a:schemeClr val="bg1"/>
                </a:solidFill>
                <a:latin typeface="Calibri"/>
                <a:cs typeface="Calibri"/>
              </a:rPr>
              <a:t> </a:t>
            </a:r>
            <a:r>
              <a:rPr sz="2400" spc="-5" dirty="0">
                <a:solidFill>
                  <a:schemeClr val="bg1"/>
                </a:solidFill>
                <a:latin typeface="Calibri"/>
                <a:cs typeface="Calibri"/>
              </a:rPr>
              <a:t>one</a:t>
            </a:r>
            <a:r>
              <a:rPr sz="2400" spc="5" dirty="0">
                <a:solidFill>
                  <a:schemeClr val="bg1"/>
                </a:solidFill>
                <a:latin typeface="Calibri"/>
                <a:cs typeface="Calibri"/>
              </a:rPr>
              <a:t> </a:t>
            </a:r>
            <a:r>
              <a:rPr sz="2400" spc="-5" dirty="0">
                <a:solidFill>
                  <a:schemeClr val="bg1"/>
                </a:solidFill>
                <a:latin typeface="Calibri"/>
                <a:cs typeface="Calibri"/>
              </a:rPr>
              <a:t>of</a:t>
            </a:r>
            <a:r>
              <a:rPr sz="2400" spc="20" dirty="0">
                <a:solidFill>
                  <a:schemeClr val="bg1"/>
                </a:solidFill>
                <a:latin typeface="Calibri"/>
                <a:cs typeface="Calibri"/>
              </a:rPr>
              <a:t> </a:t>
            </a:r>
            <a:r>
              <a:rPr sz="2400" spc="-5" dirty="0">
                <a:solidFill>
                  <a:schemeClr val="bg1"/>
                </a:solidFill>
                <a:latin typeface="Calibri"/>
                <a:cs typeface="Calibri"/>
              </a:rPr>
              <a:t>positive</a:t>
            </a:r>
            <a:r>
              <a:rPr sz="2400" spc="5" dirty="0">
                <a:solidFill>
                  <a:schemeClr val="bg1"/>
                </a:solidFill>
                <a:latin typeface="Calibri"/>
                <a:cs typeface="Calibri"/>
              </a:rPr>
              <a:t> </a:t>
            </a:r>
            <a:r>
              <a:rPr sz="2400" dirty="0">
                <a:solidFill>
                  <a:schemeClr val="bg1"/>
                </a:solidFill>
                <a:latin typeface="Calibri"/>
                <a:cs typeface="Calibri"/>
              </a:rPr>
              <a:t>and</a:t>
            </a:r>
            <a:r>
              <a:rPr sz="2400" spc="5" dirty="0">
                <a:solidFill>
                  <a:schemeClr val="bg1"/>
                </a:solidFill>
                <a:latin typeface="Calibri"/>
                <a:cs typeface="Calibri"/>
              </a:rPr>
              <a:t> </a:t>
            </a:r>
            <a:r>
              <a:rPr sz="2400" spc="-10" dirty="0">
                <a:solidFill>
                  <a:schemeClr val="bg1"/>
                </a:solidFill>
                <a:latin typeface="Calibri"/>
                <a:cs typeface="Calibri"/>
              </a:rPr>
              <a:t>productive</a:t>
            </a:r>
            <a:r>
              <a:rPr sz="2400" spc="25" dirty="0">
                <a:solidFill>
                  <a:schemeClr val="bg1"/>
                </a:solidFill>
                <a:latin typeface="Calibri"/>
                <a:cs typeface="Calibri"/>
              </a:rPr>
              <a:t> </a:t>
            </a:r>
            <a:r>
              <a:rPr sz="2400" spc="-5" dirty="0">
                <a:solidFill>
                  <a:schemeClr val="bg1"/>
                </a:solidFill>
                <a:latin typeface="Calibri"/>
                <a:cs typeface="Calibri"/>
              </a:rPr>
              <a:t>learning</a:t>
            </a:r>
            <a:r>
              <a:rPr sz="2400" spc="20" dirty="0">
                <a:solidFill>
                  <a:schemeClr val="bg1"/>
                </a:solidFill>
                <a:latin typeface="Calibri"/>
                <a:cs typeface="Calibri"/>
              </a:rPr>
              <a:t> </a:t>
            </a:r>
            <a:r>
              <a:rPr sz="2400" spc="-10" dirty="0">
                <a:solidFill>
                  <a:schemeClr val="bg1"/>
                </a:solidFill>
                <a:latin typeface="Calibri"/>
                <a:cs typeface="Calibri"/>
              </a:rPr>
              <a:t>environment</a:t>
            </a:r>
            <a:r>
              <a:rPr sz="2400" spc="5" dirty="0">
                <a:solidFill>
                  <a:schemeClr val="bg1"/>
                </a:solidFill>
                <a:latin typeface="Calibri"/>
                <a:cs typeface="Calibri"/>
              </a:rPr>
              <a:t> </a:t>
            </a:r>
            <a:r>
              <a:rPr sz="2400" spc="-5" dirty="0">
                <a:solidFill>
                  <a:schemeClr val="bg1"/>
                </a:solidFill>
                <a:latin typeface="Calibri"/>
                <a:cs typeface="Calibri"/>
              </a:rPr>
              <a:t>which</a:t>
            </a:r>
            <a:r>
              <a:rPr sz="2400" spc="35" dirty="0">
                <a:solidFill>
                  <a:schemeClr val="bg1"/>
                </a:solidFill>
                <a:latin typeface="Calibri"/>
                <a:cs typeface="Calibri"/>
              </a:rPr>
              <a:t> </a:t>
            </a:r>
            <a:r>
              <a:rPr sz="2400" spc="-5" dirty="0">
                <a:solidFill>
                  <a:schemeClr val="bg1"/>
                </a:solidFill>
                <a:latin typeface="Calibri"/>
                <a:cs typeface="Calibri"/>
              </a:rPr>
              <a:t>is</a:t>
            </a:r>
            <a:r>
              <a:rPr sz="2400" spc="5" dirty="0">
                <a:solidFill>
                  <a:schemeClr val="bg1"/>
                </a:solidFill>
                <a:latin typeface="Calibri"/>
                <a:cs typeface="Calibri"/>
              </a:rPr>
              <a:t> </a:t>
            </a:r>
            <a:r>
              <a:rPr sz="2400" spc="-5" dirty="0">
                <a:solidFill>
                  <a:schemeClr val="bg1"/>
                </a:solidFill>
                <a:latin typeface="Calibri"/>
                <a:cs typeface="Calibri"/>
              </a:rPr>
              <a:t>underpinned</a:t>
            </a:r>
            <a:r>
              <a:rPr lang="en-GB" sz="2400" dirty="0">
                <a:solidFill>
                  <a:schemeClr val="bg1"/>
                </a:solidFill>
                <a:latin typeface="Calibri"/>
                <a:cs typeface="Calibri"/>
              </a:rPr>
              <a:t> </a:t>
            </a:r>
            <a:r>
              <a:rPr sz="2400" spc="-5" dirty="0">
                <a:solidFill>
                  <a:schemeClr val="bg1"/>
                </a:solidFill>
                <a:latin typeface="Calibri"/>
                <a:cs typeface="Calibri"/>
              </a:rPr>
              <a:t>by</a:t>
            </a:r>
            <a:r>
              <a:rPr sz="2400" dirty="0">
                <a:solidFill>
                  <a:schemeClr val="bg1"/>
                </a:solidFill>
                <a:latin typeface="Calibri"/>
                <a:cs typeface="Calibri"/>
              </a:rPr>
              <a:t> the</a:t>
            </a:r>
            <a:r>
              <a:rPr sz="2400" spc="10" dirty="0">
                <a:solidFill>
                  <a:schemeClr val="bg1"/>
                </a:solidFill>
                <a:latin typeface="Calibri"/>
                <a:cs typeface="Calibri"/>
              </a:rPr>
              <a:t> </a:t>
            </a:r>
            <a:r>
              <a:rPr sz="2400" spc="-10" dirty="0">
                <a:solidFill>
                  <a:schemeClr val="bg1"/>
                </a:solidFill>
                <a:latin typeface="Calibri"/>
                <a:cs typeface="Calibri"/>
              </a:rPr>
              <a:t>work </a:t>
            </a:r>
            <a:r>
              <a:rPr sz="2400" spc="-5" dirty="0">
                <a:solidFill>
                  <a:schemeClr val="bg1"/>
                </a:solidFill>
                <a:latin typeface="Calibri"/>
                <a:cs typeface="Calibri"/>
              </a:rPr>
              <a:t>of</a:t>
            </a:r>
            <a:r>
              <a:rPr sz="2400" spc="10" dirty="0">
                <a:solidFill>
                  <a:schemeClr val="bg1"/>
                </a:solidFill>
                <a:latin typeface="Calibri"/>
                <a:cs typeface="Calibri"/>
              </a:rPr>
              <a:t> </a:t>
            </a:r>
            <a:r>
              <a:rPr sz="2400" spc="-55" dirty="0">
                <a:solidFill>
                  <a:schemeClr val="bg1"/>
                </a:solidFill>
                <a:latin typeface="Calibri"/>
                <a:cs typeface="Calibri"/>
              </a:rPr>
              <a:t>Tom</a:t>
            </a:r>
            <a:r>
              <a:rPr sz="2400" spc="-5" dirty="0">
                <a:solidFill>
                  <a:schemeClr val="bg1"/>
                </a:solidFill>
                <a:latin typeface="Calibri"/>
                <a:cs typeface="Calibri"/>
              </a:rPr>
              <a:t> Bennett</a:t>
            </a:r>
            <a:r>
              <a:rPr sz="2400" dirty="0">
                <a:solidFill>
                  <a:schemeClr val="bg1"/>
                </a:solidFill>
                <a:latin typeface="Calibri"/>
                <a:cs typeface="Calibri"/>
              </a:rPr>
              <a:t> and </a:t>
            </a:r>
            <a:r>
              <a:rPr sz="2400" spc="-15" dirty="0">
                <a:solidFill>
                  <a:schemeClr val="bg1"/>
                </a:solidFill>
                <a:latin typeface="Calibri"/>
                <a:cs typeface="Calibri"/>
              </a:rPr>
              <a:t>linked</a:t>
            </a:r>
            <a:r>
              <a:rPr sz="2400" spc="25" dirty="0">
                <a:solidFill>
                  <a:schemeClr val="bg1"/>
                </a:solidFill>
                <a:latin typeface="Calibri"/>
                <a:cs typeface="Calibri"/>
              </a:rPr>
              <a:t> </a:t>
            </a:r>
            <a:r>
              <a:rPr sz="2400" spc="-10" dirty="0">
                <a:solidFill>
                  <a:schemeClr val="bg1"/>
                </a:solidFill>
                <a:latin typeface="Calibri"/>
                <a:cs typeface="Calibri"/>
              </a:rPr>
              <a:t>to</a:t>
            </a:r>
            <a:r>
              <a:rPr sz="2400" spc="-5" dirty="0">
                <a:solidFill>
                  <a:schemeClr val="bg1"/>
                </a:solidFill>
                <a:latin typeface="Calibri"/>
                <a:cs typeface="Calibri"/>
              </a:rPr>
              <a:t> </a:t>
            </a:r>
            <a:r>
              <a:rPr sz="2400" dirty="0">
                <a:solidFill>
                  <a:schemeClr val="bg1"/>
                </a:solidFill>
                <a:latin typeface="Calibri"/>
                <a:cs typeface="Calibri"/>
              </a:rPr>
              <a:t>the </a:t>
            </a:r>
            <a:r>
              <a:rPr sz="2400" spc="-5" dirty="0">
                <a:solidFill>
                  <a:schemeClr val="bg1"/>
                </a:solidFill>
                <a:latin typeface="Calibri"/>
                <a:cs typeface="Calibri"/>
              </a:rPr>
              <a:t>work</a:t>
            </a:r>
            <a:r>
              <a:rPr sz="2400" spc="-10" dirty="0">
                <a:solidFill>
                  <a:schemeClr val="bg1"/>
                </a:solidFill>
                <a:latin typeface="Calibri"/>
                <a:cs typeface="Calibri"/>
              </a:rPr>
              <a:t> </a:t>
            </a:r>
            <a:r>
              <a:rPr sz="2400" spc="-5" dirty="0">
                <a:solidFill>
                  <a:schemeClr val="bg1"/>
                </a:solidFill>
                <a:latin typeface="Calibri"/>
                <a:cs typeface="Calibri"/>
              </a:rPr>
              <a:t>of</a:t>
            </a:r>
            <a:r>
              <a:rPr sz="2400" spc="10" dirty="0">
                <a:solidFill>
                  <a:schemeClr val="bg1"/>
                </a:solidFill>
                <a:latin typeface="Calibri"/>
                <a:cs typeface="Calibri"/>
              </a:rPr>
              <a:t> </a:t>
            </a:r>
            <a:r>
              <a:rPr sz="2400" spc="-15" dirty="0">
                <a:solidFill>
                  <a:schemeClr val="bg1"/>
                </a:solidFill>
                <a:latin typeface="Calibri"/>
                <a:cs typeface="Calibri"/>
              </a:rPr>
              <a:t>Paul</a:t>
            </a:r>
            <a:r>
              <a:rPr sz="2400" spc="-5" dirty="0">
                <a:solidFill>
                  <a:schemeClr val="bg1"/>
                </a:solidFill>
                <a:latin typeface="Calibri"/>
                <a:cs typeface="Calibri"/>
              </a:rPr>
              <a:t> Dix:</a:t>
            </a:r>
            <a:r>
              <a:rPr sz="2400" spc="20" dirty="0">
                <a:solidFill>
                  <a:schemeClr val="bg1"/>
                </a:solidFill>
                <a:latin typeface="Calibri"/>
                <a:cs typeface="Calibri"/>
              </a:rPr>
              <a:t> </a:t>
            </a:r>
            <a:r>
              <a:rPr sz="2400" spc="15" dirty="0">
                <a:solidFill>
                  <a:schemeClr val="bg1"/>
                </a:solidFill>
                <a:latin typeface="Calibri"/>
                <a:cs typeface="Calibri"/>
              </a:rPr>
              <a:t>‘The</a:t>
            </a:r>
            <a:r>
              <a:rPr sz="2400" spc="10" dirty="0">
                <a:solidFill>
                  <a:schemeClr val="bg1"/>
                </a:solidFill>
                <a:latin typeface="Calibri"/>
                <a:cs typeface="Calibri"/>
              </a:rPr>
              <a:t> </a:t>
            </a:r>
            <a:r>
              <a:rPr sz="2400" spc="-10" dirty="0">
                <a:solidFill>
                  <a:schemeClr val="bg1"/>
                </a:solidFill>
                <a:latin typeface="Calibri"/>
                <a:cs typeface="Calibri"/>
              </a:rPr>
              <a:t>Five</a:t>
            </a:r>
            <a:r>
              <a:rPr sz="2400" dirty="0">
                <a:solidFill>
                  <a:schemeClr val="bg1"/>
                </a:solidFill>
                <a:latin typeface="Calibri"/>
                <a:cs typeface="Calibri"/>
              </a:rPr>
              <a:t> </a:t>
            </a:r>
            <a:r>
              <a:rPr sz="2400" spc="-10" dirty="0">
                <a:solidFill>
                  <a:schemeClr val="bg1"/>
                </a:solidFill>
                <a:latin typeface="Calibri"/>
                <a:cs typeface="Calibri"/>
              </a:rPr>
              <a:t>pillars</a:t>
            </a:r>
            <a:r>
              <a:rPr sz="2400" spc="15" dirty="0">
                <a:solidFill>
                  <a:schemeClr val="bg1"/>
                </a:solidFill>
                <a:latin typeface="Calibri"/>
                <a:cs typeface="Calibri"/>
              </a:rPr>
              <a:t> </a:t>
            </a:r>
            <a:r>
              <a:rPr sz="2400" spc="-5" dirty="0">
                <a:solidFill>
                  <a:schemeClr val="bg1"/>
                </a:solidFill>
                <a:latin typeface="Calibri"/>
                <a:cs typeface="Calibri"/>
              </a:rPr>
              <a:t>of </a:t>
            </a:r>
            <a:r>
              <a:rPr sz="2400" spc="-10" dirty="0">
                <a:solidFill>
                  <a:schemeClr val="bg1"/>
                </a:solidFill>
                <a:latin typeface="Calibri"/>
                <a:cs typeface="Calibri"/>
              </a:rPr>
              <a:t>Pivotal</a:t>
            </a:r>
            <a:r>
              <a:rPr sz="2400" spc="5" dirty="0">
                <a:solidFill>
                  <a:schemeClr val="bg1"/>
                </a:solidFill>
                <a:latin typeface="Calibri"/>
                <a:cs typeface="Calibri"/>
              </a:rPr>
              <a:t> </a:t>
            </a:r>
            <a:r>
              <a:rPr sz="2400" spc="-20" dirty="0">
                <a:solidFill>
                  <a:schemeClr val="bg1"/>
                </a:solidFill>
                <a:latin typeface="Calibri"/>
                <a:cs typeface="Calibri"/>
              </a:rPr>
              <a:t>practice.’</a:t>
            </a:r>
            <a:endParaRPr sz="2400" dirty="0">
              <a:solidFill>
                <a:schemeClr val="bg1"/>
              </a:solidFill>
              <a:latin typeface="Calibri"/>
              <a:cs typeface="Calibri"/>
            </a:endParaRPr>
          </a:p>
          <a:p>
            <a:pPr>
              <a:lnSpc>
                <a:spcPct val="100000"/>
              </a:lnSpc>
              <a:spcBef>
                <a:spcPts val="60"/>
              </a:spcBef>
            </a:pPr>
            <a:endParaRPr sz="3200" dirty="0">
              <a:latin typeface="Calibri"/>
              <a:cs typeface="Calibri"/>
            </a:endParaRPr>
          </a:p>
        </p:txBody>
      </p:sp>
      <p:sp>
        <p:nvSpPr>
          <p:cNvPr id="8" name="TextBox 7">
            <a:extLst>
              <a:ext uri="{FF2B5EF4-FFF2-40B4-BE49-F238E27FC236}">
                <a16:creationId xmlns:a16="http://schemas.microsoft.com/office/drawing/2014/main" id="{DB342E33-4F7D-A1BE-2325-E5198F3A29E5}"/>
              </a:ext>
            </a:extLst>
          </p:cNvPr>
          <p:cNvSpPr txBox="1"/>
          <p:nvPr/>
        </p:nvSpPr>
        <p:spPr>
          <a:xfrm>
            <a:off x="804672" y="115454"/>
            <a:ext cx="129113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dirty="0">
                <a:solidFill>
                  <a:schemeClr val="accent5">
                    <a:lumMod val="50000"/>
                  </a:schemeClr>
                </a:solidFill>
              </a:rPr>
              <a:t>CELEBRATING SUCCESS</a:t>
            </a:r>
          </a:p>
        </p:txBody>
      </p:sp>
      <p:sp>
        <p:nvSpPr>
          <p:cNvPr id="13" name="Title 1">
            <a:extLst>
              <a:ext uri="{FF2B5EF4-FFF2-40B4-BE49-F238E27FC236}">
                <a16:creationId xmlns:a16="http://schemas.microsoft.com/office/drawing/2014/main" id="{792EC32C-096E-5B93-C179-64102F05DFBF}"/>
              </a:ext>
            </a:extLst>
          </p:cNvPr>
          <p:cNvSpPr txBox="1">
            <a:spLocks/>
          </p:cNvSpPr>
          <p:nvPr/>
        </p:nvSpPr>
        <p:spPr>
          <a:xfrm>
            <a:off x="804672" y="3068926"/>
            <a:ext cx="10436860" cy="345713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marL="342900" indent="-342900">
              <a:lnSpc>
                <a:spcPct val="90000"/>
              </a:lnSpc>
              <a:spcBef>
                <a:spcPts val="1000"/>
              </a:spcBef>
              <a:buFont typeface="Arial" panose="020B0604020202020204" pitchFamily="34" charset="0"/>
              <a:buChar char="•"/>
            </a:pPr>
            <a:r>
              <a:rPr lang="en-US" sz="2400" dirty="0">
                <a:latin typeface="+mn-lt"/>
                <a:ea typeface="Calibri"/>
                <a:cs typeface="Calibri"/>
              </a:rPr>
              <a:t>Students gain house points for good </a:t>
            </a:r>
            <a:r>
              <a:rPr lang="en-US" sz="2400" dirty="0" err="1">
                <a:latin typeface="+mn-lt"/>
                <a:ea typeface="Calibri"/>
                <a:cs typeface="Calibri"/>
              </a:rPr>
              <a:t>behaviour</a:t>
            </a:r>
            <a:r>
              <a:rPr lang="en-US" sz="2400" dirty="0">
                <a:latin typeface="+mn-lt"/>
                <a:ea typeface="Calibri"/>
                <a:cs typeface="Calibri"/>
              </a:rPr>
              <a:t> which are celebrated in form, assemblies and with communication home.</a:t>
            </a:r>
          </a:p>
          <a:p>
            <a:pPr marL="342900" indent="-342900">
              <a:lnSpc>
                <a:spcPct val="90000"/>
              </a:lnSpc>
              <a:spcBef>
                <a:spcPts val="1000"/>
              </a:spcBef>
              <a:buFont typeface="Arial" panose="020B0604020202020204" pitchFamily="34" charset="0"/>
              <a:buChar char="•"/>
            </a:pPr>
            <a:r>
              <a:rPr lang="en-US" sz="2400" dirty="0">
                <a:latin typeface="+mn-lt"/>
                <a:ea typeface="Calibri"/>
                <a:cs typeface="Calibri"/>
              </a:rPr>
              <a:t>Student may also be celebrated for demonstrating our school values, taking part in clubs and activities and making a positive difference to our school community.</a:t>
            </a:r>
          </a:p>
          <a:p>
            <a:pPr marL="342900" indent="-342900">
              <a:lnSpc>
                <a:spcPct val="90000"/>
              </a:lnSpc>
              <a:spcBef>
                <a:spcPts val="1000"/>
              </a:spcBef>
              <a:buFont typeface="Arial" panose="020B0604020202020204" pitchFamily="34" charset="0"/>
              <a:buChar char="•"/>
            </a:pPr>
            <a:r>
              <a:rPr lang="en-US" sz="2400" dirty="0">
                <a:latin typeface="+mn-lt"/>
                <a:ea typeface="Calibri"/>
                <a:cs typeface="Calibri"/>
              </a:rPr>
              <a:t>We also reward and recognize students with ‘awards evenings’ each year. </a:t>
            </a:r>
          </a:p>
          <a:p>
            <a:pPr marL="342900" indent="-342900">
              <a:lnSpc>
                <a:spcPct val="90000"/>
              </a:lnSpc>
              <a:spcBef>
                <a:spcPts val="1000"/>
              </a:spcBef>
              <a:buFont typeface="Arial" panose="020B0604020202020204" pitchFamily="34" charset="0"/>
              <a:buChar char="•"/>
            </a:pPr>
            <a:r>
              <a:rPr lang="en-US" sz="2400" dirty="0">
                <a:latin typeface="Calibri"/>
                <a:ea typeface="Calibri"/>
                <a:cs typeface="Calibri"/>
              </a:rPr>
              <a:t>Students are also awarded for completing CORD activities which celebrate our four house values.</a:t>
            </a:r>
          </a:p>
          <a:p>
            <a:pPr marL="800100" lvl="1" indent="-342900">
              <a:lnSpc>
                <a:spcPct val="90000"/>
              </a:lnSpc>
              <a:spcBef>
                <a:spcPts val="1000"/>
              </a:spcBef>
              <a:buFont typeface="Arial" panose="020B0604020202020204" pitchFamily="34" charset="0"/>
              <a:buChar char="•"/>
            </a:pPr>
            <a:r>
              <a:rPr lang="en-US" sz="100" dirty="0">
                <a:ea typeface="Calibri"/>
                <a:cs typeface="Calibri"/>
              </a:rPr>
              <a:t>E</a:t>
            </a:r>
            <a:endParaRPr lang="en-US" sz="100" dirty="0">
              <a:latin typeface="+mn-lt"/>
              <a:ea typeface="Calibri"/>
              <a:cs typeface="Calibri"/>
            </a:endParaRPr>
          </a:p>
        </p:txBody>
      </p:sp>
    </p:spTree>
    <p:extLst>
      <p:ext uri="{BB962C8B-B14F-4D97-AF65-F5344CB8AC3E}">
        <p14:creationId xmlns:p14="http://schemas.microsoft.com/office/powerpoint/2010/main" val="100256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8D1062-2675-9650-B5C9-DBC36B38B68B}"/>
              </a:ext>
            </a:extLst>
          </p:cNvPr>
          <p:cNvSpPr txBox="1">
            <a:spLocks/>
          </p:cNvSpPr>
          <p:nvPr/>
        </p:nvSpPr>
        <p:spPr>
          <a:xfrm>
            <a:off x="490781" y="343305"/>
            <a:ext cx="11365421" cy="128980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solidFill>
                  <a:srgbClr val="002060"/>
                </a:solidFill>
              </a:rPr>
              <a:t>CORD</a:t>
            </a:r>
            <a:endParaRPr lang="en-US" dirty="0"/>
          </a:p>
        </p:txBody>
      </p:sp>
      <p:sp>
        <p:nvSpPr>
          <p:cNvPr id="6" name="Speech Bubble: Rectangle with Corners Rounded 5">
            <a:extLst>
              <a:ext uri="{FF2B5EF4-FFF2-40B4-BE49-F238E27FC236}">
                <a16:creationId xmlns:a16="http://schemas.microsoft.com/office/drawing/2014/main" id="{BD722357-C1C7-E924-9E4F-4B95176164AD}"/>
              </a:ext>
            </a:extLst>
          </p:cNvPr>
          <p:cNvSpPr/>
          <p:nvPr/>
        </p:nvSpPr>
        <p:spPr>
          <a:xfrm rot="1680000">
            <a:off x="1125060" y="3810903"/>
            <a:ext cx="2041586" cy="1552756"/>
          </a:xfrm>
          <a:custGeom>
            <a:avLst/>
            <a:gdLst>
              <a:gd name="connsiteX0" fmla="*/ 0 w 2041586"/>
              <a:gd name="connsiteY0" fmla="*/ 258798 h 1552756"/>
              <a:gd name="connsiteX1" fmla="*/ 258798 w 2041586"/>
              <a:gd name="connsiteY1" fmla="*/ 0 h 1552756"/>
              <a:gd name="connsiteX2" fmla="*/ 340264 w 2041586"/>
              <a:gd name="connsiteY2" fmla="*/ 0 h 1552756"/>
              <a:gd name="connsiteX3" fmla="*/ 340264 w 2041586"/>
              <a:gd name="connsiteY3" fmla="*/ 0 h 1552756"/>
              <a:gd name="connsiteX4" fmla="*/ 850661 w 2041586"/>
              <a:gd name="connsiteY4" fmla="*/ 0 h 1552756"/>
              <a:gd name="connsiteX5" fmla="*/ 1288761 w 2041586"/>
              <a:gd name="connsiteY5" fmla="*/ 0 h 1552756"/>
              <a:gd name="connsiteX6" fmla="*/ 1782788 w 2041586"/>
              <a:gd name="connsiteY6" fmla="*/ 0 h 1552756"/>
              <a:gd name="connsiteX7" fmla="*/ 2041586 w 2041586"/>
              <a:gd name="connsiteY7" fmla="*/ 258798 h 1552756"/>
              <a:gd name="connsiteX8" fmla="*/ 2041586 w 2041586"/>
              <a:gd name="connsiteY8" fmla="*/ 562877 h 1552756"/>
              <a:gd name="connsiteX9" fmla="*/ 2041586 w 2041586"/>
              <a:gd name="connsiteY9" fmla="*/ 905774 h 1552756"/>
              <a:gd name="connsiteX10" fmla="*/ 2041586 w 2041586"/>
              <a:gd name="connsiteY10" fmla="*/ 905774 h 1552756"/>
              <a:gd name="connsiteX11" fmla="*/ 2041586 w 2041586"/>
              <a:gd name="connsiteY11" fmla="*/ 1293963 h 1552756"/>
              <a:gd name="connsiteX12" fmla="*/ 2041586 w 2041586"/>
              <a:gd name="connsiteY12" fmla="*/ 1293958 h 1552756"/>
              <a:gd name="connsiteX13" fmla="*/ 1782788 w 2041586"/>
              <a:gd name="connsiteY13" fmla="*/ 1552756 h 1552756"/>
              <a:gd name="connsiteX14" fmla="*/ 1307403 w 2041586"/>
              <a:gd name="connsiteY14" fmla="*/ 1552756 h 1552756"/>
              <a:gd name="connsiteX15" fmla="*/ 850661 w 2041586"/>
              <a:gd name="connsiteY15" fmla="*/ 1552756 h 1552756"/>
              <a:gd name="connsiteX16" fmla="*/ 595469 w 2041586"/>
              <a:gd name="connsiteY16" fmla="*/ 1746851 h 1552756"/>
              <a:gd name="connsiteX17" fmla="*/ 340264 w 2041586"/>
              <a:gd name="connsiteY17" fmla="*/ 1552756 h 1552756"/>
              <a:gd name="connsiteX18" fmla="*/ 258798 w 2041586"/>
              <a:gd name="connsiteY18" fmla="*/ 1552756 h 1552756"/>
              <a:gd name="connsiteX19" fmla="*/ 0 w 2041586"/>
              <a:gd name="connsiteY19" fmla="*/ 1293958 h 1552756"/>
              <a:gd name="connsiteX20" fmla="*/ 0 w 2041586"/>
              <a:gd name="connsiteY20" fmla="*/ 1293963 h 1552756"/>
              <a:gd name="connsiteX21" fmla="*/ 0 w 2041586"/>
              <a:gd name="connsiteY21" fmla="*/ 905774 h 1552756"/>
              <a:gd name="connsiteX22" fmla="*/ 0 w 2041586"/>
              <a:gd name="connsiteY22" fmla="*/ 905774 h 1552756"/>
              <a:gd name="connsiteX23" fmla="*/ 0 w 2041586"/>
              <a:gd name="connsiteY23" fmla="*/ 575816 h 1552756"/>
              <a:gd name="connsiteX24" fmla="*/ 0 w 2041586"/>
              <a:gd name="connsiteY24" fmla="*/ 258798 h 155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41586" h="1552756" fill="none" extrusionOk="0">
                <a:moveTo>
                  <a:pt x="0" y="258798"/>
                </a:moveTo>
                <a:cubicBezTo>
                  <a:pt x="-2088" y="120857"/>
                  <a:pt x="118917" y="7588"/>
                  <a:pt x="258798" y="0"/>
                </a:cubicBezTo>
                <a:cubicBezTo>
                  <a:pt x="275899" y="-415"/>
                  <a:pt x="307567" y="5509"/>
                  <a:pt x="340264" y="0"/>
                </a:cubicBezTo>
                <a:lnTo>
                  <a:pt x="340264" y="0"/>
                </a:lnTo>
                <a:cubicBezTo>
                  <a:pt x="595245" y="-30660"/>
                  <a:pt x="705675" y="13438"/>
                  <a:pt x="850661" y="0"/>
                </a:cubicBezTo>
                <a:cubicBezTo>
                  <a:pt x="983199" y="-36114"/>
                  <a:pt x="1166534" y="32793"/>
                  <a:pt x="1288761" y="0"/>
                </a:cubicBezTo>
                <a:cubicBezTo>
                  <a:pt x="1410988" y="-32793"/>
                  <a:pt x="1614672" y="8817"/>
                  <a:pt x="1782788" y="0"/>
                </a:cubicBezTo>
                <a:cubicBezTo>
                  <a:pt x="1935498" y="-22458"/>
                  <a:pt x="2028859" y="121798"/>
                  <a:pt x="2041586" y="258798"/>
                </a:cubicBezTo>
                <a:cubicBezTo>
                  <a:pt x="2070274" y="322854"/>
                  <a:pt x="2034252" y="495321"/>
                  <a:pt x="2041586" y="562877"/>
                </a:cubicBezTo>
                <a:cubicBezTo>
                  <a:pt x="2048920" y="630433"/>
                  <a:pt x="2003203" y="830838"/>
                  <a:pt x="2041586" y="905774"/>
                </a:cubicBezTo>
                <a:lnTo>
                  <a:pt x="2041586" y="905774"/>
                </a:lnTo>
                <a:cubicBezTo>
                  <a:pt x="2068898" y="1064007"/>
                  <a:pt x="2029822" y="1134882"/>
                  <a:pt x="2041586" y="1293963"/>
                </a:cubicBezTo>
                <a:lnTo>
                  <a:pt x="2041586" y="1293958"/>
                </a:lnTo>
                <a:cubicBezTo>
                  <a:pt x="2009850" y="1423771"/>
                  <a:pt x="1914625" y="1518722"/>
                  <a:pt x="1782788" y="1552756"/>
                </a:cubicBezTo>
                <a:cubicBezTo>
                  <a:pt x="1606987" y="1583601"/>
                  <a:pt x="1415776" y="1520324"/>
                  <a:pt x="1307403" y="1552756"/>
                </a:cubicBezTo>
                <a:cubicBezTo>
                  <a:pt x="1199031" y="1585188"/>
                  <a:pt x="1067276" y="1524389"/>
                  <a:pt x="850661" y="1552756"/>
                </a:cubicBezTo>
                <a:cubicBezTo>
                  <a:pt x="762398" y="1627948"/>
                  <a:pt x="695247" y="1624920"/>
                  <a:pt x="595469" y="1746851"/>
                </a:cubicBezTo>
                <a:cubicBezTo>
                  <a:pt x="495051" y="1688790"/>
                  <a:pt x="468449" y="1631109"/>
                  <a:pt x="340264" y="1552756"/>
                </a:cubicBezTo>
                <a:cubicBezTo>
                  <a:pt x="316619" y="1557716"/>
                  <a:pt x="286258" y="1551047"/>
                  <a:pt x="258798" y="1552756"/>
                </a:cubicBezTo>
                <a:cubicBezTo>
                  <a:pt x="136367" y="1568832"/>
                  <a:pt x="-13289" y="1459656"/>
                  <a:pt x="0" y="1293958"/>
                </a:cubicBezTo>
                <a:lnTo>
                  <a:pt x="0" y="1293963"/>
                </a:lnTo>
                <a:cubicBezTo>
                  <a:pt x="-43656" y="1101390"/>
                  <a:pt x="22377" y="1052374"/>
                  <a:pt x="0" y="905774"/>
                </a:cubicBezTo>
                <a:lnTo>
                  <a:pt x="0" y="905774"/>
                </a:lnTo>
                <a:cubicBezTo>
                  <a:pt x="-37357" y="786811"/>
                  <a:pt x="10529" y="720363"/>
                  <a:pt x="0" y="575816"/>
                </a:cubicBezTo>
                <a:cubicBezTo>
                  <a:pt x="-10529" y="431269"/>
                  <a:pt x="36839" y="391881"/>
                  <a:pt x="0" y="258798"/>
                </a:cubicBezTo>
                <a:close/>
              </a:path>
              <a:path w="2041586" h="1552756" stroke="0" extrusionOk="0">
                <a:moveTo>
                  <a:pt x="0" y="258798"/>
                </a:moveTo>
                <a:cubicBezTo>
                  <a:pt x="-4810" y="100768"/>
                  <a:pt x="107831" y="692"/>
                  <a:pt x="258798" y="0"/>
                </a:cubicBezTo>
                <a:cubicBezTo>
                  <a:pt x="280764" y="-94"/>
                  <a:pt x="314187" y="3449"/>
                  <a:pt x="340264" y="0"/>
                </a:cubicBezTo>
                <a:lnTo>
                  <a:pt x="340264" y="0"/>
                </a:lnTo>
                <a:cubicBezTo>
                  <a:pt x="525328" y="-19473"/>
                  <a:pt x="684808" y="33808"/>
                  <a:pt x="850661" y="0"/>
                </a:cubicBezTo>
                <a:cubicBezTo>
                  <a:pt x="1038876" y="-29693"/>
                  <a:pt x="1135288" y="12823"/>
                  <a:pt x="1288761" y="0"/>
                </a:cubicBezTo>
                <a:cubicBezTo>
                  <a:pt x="1442234" y="-12823"/>
                  <a:pt x="1581815" y="13086"/>
                  <a:pt x="1782788" y="0"/>
                </a:cubicBezTo>
                <a:cubicBezTo>
                  <a:pt x="1934715" y="9945"/>
                  <a:pt x="2006453" y="130461"/>
                  <a:pt x="2041586" y="258798"/>
                </a:cubicBezTo>
                <a:cubicBezTo>
                  <a:pt x="2071171" y="376451"/>
                  <a:pt x="2011329" y="451472"/>
                  <a:pt x="2041586" y="569346"/>
                </a:cubicBezTo>
                <a:cubicBezTo>
                  <a:pt x="2071843" y="687220"/>
                  <a:pt x="2036127" y="766084"/>
                  <a:pt x="2041586" y="905774"/>
                </a:cubicBezTo>
                <a:lnTo>
                  <a:pt x="2041586" y="905774"/>
                </a:lnTo>
                <a:cubicBezTo>
                  <a:pt x="2067573" y="1049755"/>
                  <a:pt x="2020162" y="1189262"/>
                  <a:pt x="2041586" y="1293963"/>
                </a:cubicBezTo>
                <a:lnTo>
                  <a:pt x="2041586" y="1293958"/>
                </a:lnTo>
                <a:cubicBezTo>
                  <a:pt x="2046195" y="1457984"/>
                  <a:pt x="1959438" y="1549194"/>
                  <a:pt x="1782788" y="1552756"/>
                </a:cubicBezTo>
                <a:cubicBezTo>
                  <a:pt x="1665677" y="1584351"/>
                  <a:pt x="1404718" y="1523538"/>
                  <a:pt x="1307403" y="1552756"/>
                </a:cubicBezTo>
                <a:cubicBezTo>
                  <a:pt x="1210088" y="1581974"/>
                  <a:pt x="1003632" y="1507261"/>
                  <a:pt x="850661" y="1552756"/>
                </a:cubicBezTo>
                <a:cubicBezTo>
                  <a:pt x="801452" y="1632848"/>
                  <a:pt x="677377" y="1681980"/>
                  <a:pt x="595469" y="1746851"/>
                </a:cubicBezTo>
                <a:cubicBezTo>
                  <a:pt x="455132" y="1678125"/>
                  <a:pt x="426953" y="1604413"/>
                  <a:pt x="340264" y="1552756"/>
                </a:cubicBezTo>
                <a:cubicBezTo>
                  <a:pt x="321471" y="1559778"/>
                  <a:pt x="275550" y="1546138"/>
                  <a:pt x="258798" y="1552756"/>
                </a:cubicBezTo>
                <a:cubicBezTo>
                  <a:pt x="137582" y="1572359"/>
                  <a:pt x="-20701" y="1420036"/>
                  <a:pt x="0" y="1293958"/>
                </a:cubicBezTo>
                <a:lnTo>
                  <a:pt x="0" y="1293963"/>
                </a:lnTo>
                <a:cubicBezTo>
                  <a:pt x="-45034" y="1111286"/>
                  <a:pt x="17716" y="1073825"/>
                  <a:pt x="0" y="905774"/>
                </a:cubicBezTo>
                <a:lnTo>
                  <a:pt x="0" y="905774"/>
                </a:lnTo>
                <a:cubicBezTo>
                  <a:pt x="-29348" y="807615"/>
                  <a:pt x="35017" y="721808"/>
                  <a:pt x="0" y="582286"/>
                </a:cubicBezTo>
                <a:cubicBezTo>
                  <a:pt x="-35017" y="442764"/>
                  <a:pt x="1270" y="404908"/>
                  <a:pt x="0" y="258798"/>
                </a:cubicBezTo>
                <a:close/>
              </a:path>
            </a:pathLst>
          </a:custGeom>
          <a:ln>
            <a:extLst>
              <a:ext uri="{C807C97D-BFC1-408E-A445-0C87EB9F89A2}">
                <ask:lineSketchStyleProps xmlns:ask="http://schemas.microsoft.com/office/drawing/2018/sketchyshapes" sd="3499211612">
                  <a:prstGeom prst="wedgeRoundRectCallou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sz="3200" b="1" dirty="0">
                <a:solidFill>
                  <a:schemeClr val="tx1">
                    <a:lumMod val="95000"/>
                    <a:lumOff val="5000"/>
                  </a:schemeClr>
                </a:solidFill>
                <a:latin typeface="Calibri"/>
                <a:ea typeface="Calibri"/>
                <a:cs typeface="Calibri"/>
              </a:rPr>
              <a:t>Great! How does it work?</a:t>
            </a:r>
          </a:p>
        </p:txBody>
      </p:sp>
      <p:pic>
        <p:nvPicPr>
          <p:cNvPr id="3" name="Picture 2" descr="1,335 Blue Blazer Stock Vectors and Vector Art | Shutterstock">
            <a:extLst>
              <a:ext uri="{FF2B5EF4-FFF2-40B4-BE49-F238E27FC236}">
                <a16:creationId xmlns:a16="http://schemas.microsoft.com/office/drawing/2014/main" id="{36704CF9-E1F4-2262-7D0B-87729CEECEB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53448" t="12472" b="18876"/>
          <a:stretch/>
        </p:blipFill>
        <p:spPr>
          <a:xfrm>
            <a:off x="-322053" y="4400265"/>
            <a:ext cx="1946301" cy="2457737"/>
          </a:xfrm>
          <a:prstGeom prst="rect">
            <a:avLst/>
          </a:prstGeom>
        </p:spPr>
      </p:pic>
      <p:pic>
        <p:nvPicPr>
          <p:cNvPr id="7" name="Picture 6" descr="Striped Tie PNG, Vector, PSD, and Clipart With Transparent Background for  Free Download | Pngtree">
            <a:extLst>
              <a:ext uri="{FF2B5EF4-FFF2-40B4-BE49-F238E27FC236}">
                <a16:creationId xmlns:a16="http://schemas.microsoft.com/office/drawing/2014/main" id="{DB066820-42F5-AE37-1AD5-6E7895034B1D}"/>
              </a:ext>
            </a:extLst>
          </p:cNvPr>
          <p:cNvPicPr>
            <a:picLocks noChangeAspect="1"/>
          </p:cNvPicPr>
          <p:nvPr/>
        </p:nvPicPr>
        <p:blipFill>
          <a:blip r:embed="rId5"/>
          <a:srcRect l="-3362" t="14883" r="524" b="-526"/>
          <a:stretch/>
        </p:blipFill>
        <p:spPr>
          <a:xfrm>
            <a:off x="131969" y="5770761"/>
            <a:ext cx="1023895" cy="825363"/>
          </a:xfrm>
          <a:prstGeom prst="rect">
            <a:avLst/>
          </a:prstGeom>
        </p:spPr>
      </p:pic>
      <p:sp>
        <p:nvSpPr>
          <p:cNvPr id="8" name="Rectangle: Rounded Corners 7">
            <a:extLst>
              <a:ext uri="{FF2B5EF4-FFF2-40B4-BE49-F238E27FC236}">
                <a16:creationId xmlns:a16="http://schemas.microsoft.com/office/drawing/2014/main" id="{4EFA4BB3-EC44-26FD-5E93-0B5BF732C1D4}"/>
              </a:ext>
            </a:extLst>
          </p:cNvPr>
          <p:cNvSpPr/>
          <p:nvPr/>
        </p:nvSpPr>
        <p:spPr>
          <a:xfrm>
            <a:off x="4456981" y="992038"/>
            <a:ext cx="7346830" cy="5276490"/>
          </a:xfrm>
          <a:prstGeom prst="roundRect">
            <a:avLst/>
          </a:prstGeom>
          <a:ln w="57150"/>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US" sz="2400" b="1" dirty="0">
                <a:latin typeface="Calibri"/>
                <a:ea typeface="Calibri"/>
                <a:cs typeface="Calibri"/>
              </a:rPr>
              <a:t>Step 1:</a:t>
            </a:r>
            <a:endParaRPr lang="en-US" sz="2400" b="1">
              <a:latin typeface="Aptos" panose="020B0004020202020204"/>
              <a:ea typeface="Calibri"/>
              <a:cs typeface="Calibri"/>
            </a:endParaRPr>
          </a:p>
          <a:p>
            <a:r>
              <a:rPr lang="en-US" sz="2400" dirty="0">
                <a:latin typeface="Calibri"/>
                <a:ea typeface="Calibri"/>
                <a:cs typeface="Calibri"/>
              </a:rPr>
              <a:t>Receive a task menu and stick it into your planner. Choose a task to try and complete (some might take you months, maybe even the whole year!)</a:t>
            </a:r>
          </a:p>
          <a:p>
            <a:r>
              <a:rPr lang="en-US" sz="2400" b="1" dirty="0">
                <a:latin typeface="Calibri"/>
                <a:ea typeface="Calibri"/>
                <a:cs typeface="Calibri"/>
              </a:rPr>
              <a:t>Step 2:</a:t>
            </a:r>
          </a:p>
          <a:p>
            <a:r>
              <a:rPr lang="en-US" sz="2400" dirty="0">
                <a:latin typeface="Calibri"/>
                <a:ea typeface="Calibri"/>
                <a:cs typeface="Calibri"/>
              </a:rPr>
              <a:t>Complete a task and during a fortnightly session in the computer rooms on </a:t>
            </a:r>
            <a:r>
              <a:rPr lang="en-US" sz="2400" err="1">
                <a:latin typeface="Calibri"/>
                <a:ea typeface="Calibri"/>
                <a:cs typeface="Calibri"/>
              </a:rPr>
              <a:t>Unifrog</a:t>
            </a:r>
            <a:r>
              <a:rPr lang="en-US" sz="2400" dirty="0">
                <a:latin typeface="Calibri"/>
                <a:ea typeface="Calibri"/>
                <a:cs typeface="Calibri"/>
              </a:rPr>
              <a:t>, log any completed tasks as ‘activities’ and wait to see if it is accepted.</a:t>
            </a:r>
          </a:p>
          <a:p>
            <a:r>
              <a:rPr lang="en-US" sz="2400" b="1" dirty="0">
                <a:latin typeface="Calibri"/>
                <a:ea typeface="Calibri"/>
                <a:cs typeface="Calibri"/>
              </a:rPr>
              <a:t>Step 3:</a:t>
            </a:r>
          </a:p>
          <a:p>
            <a:r>
              <a:rPr lang="en-US" sz="2400" dirty="0">
                <a:latin typeface="Calibri"/>
                <a:ea typeface="Calibri"/>
                <a:cs typeface="Calibri"/>
              </a:rPr>
              <a:t>Complete 5 tasks for each house value and receive a house value badge...</a:t>
            </a:r>
          </a:p>
          <a:p>
            <a:r>
              <a:rPr lang="en-US" sz="2400" dirty="0">
                <a:latin typeface="Calibri"/>
                <a:ea typeface="Calibri"/>
                <a:cs typeface="Calibri"/>
              </a:rPr>
              <a:t>Complete 5 or more tasks for each value (20 tasks completed) and receive the CORD badge!</a:t>
            </a:r>
          </a:p>
        </p:txBody>
      </p:sp>
      <p:sp>
        <p:nvSpPr>
          <p:cNvPr id="4" name="Title 1">
            <a:extLst>
              <a:ext uri="{FF2B5EF4-FFF2-40B4-BE49-F238E27FC236}">
                <a16:creationId xmlns:a16="http://schemas.microsoft.com/office/drawing/2014/main" id="{00E7D432-EBCD-BD1D-CECB-CB43B5B6070C}"/>
              </a:ext>
            </a:extLst>
          </p:cNvPr>
          <p:cNvSpPr txBox="1">
            <a:spLocks/>
          </p:cNvSpPr>
          <p:nvPr/>
        </p:nvSpPr>
        <p:spPr>
          <a:xfrm>
            <a:off x="-2853816" y="-924452"/>
            <a:ext cx="10441780" cy="2828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5CB07F"/>
                </a:solidFill>
              </a:rPr>
              <a:t>C</a:t>
            </a:r>
            <a:r>
              <a:rPr lang="en-US" sz="9600" b="1" dirty="0">
                <a:solidFill>
                  <a:srgbClr val="FC8200"/>
                </a:solidFill>
              </a:rPr>
              <a:t>O</a:t>
            </a:r>
            <a:r>
              <a:rPr lang="en-US" sz="9600" b="1" dirty="0">
                <a:solidFill>
                  <a:srgbClr val="F60008"/>
                </a:solidFill>
              </a:rPr>
              <a:t>R</a:t>
            </a:r>
            <a:r>
              <a:rPr lang="en-US" sz="9600" b="1" dirty="0">
                <a:solidFill>
                  <a:srgbClr val="8BCBC3"/>
                </a:solidFill>
              </a:rPr>
              <a:t>D</a:t>
            </a:r>
          </a:p>
        </p:txBody>
      </p:sp>
    </p:spTree>
    <p:extLst>
      <p:ext uri="{BB962C8B-B14F-4D97-AF65-F5344CB8AC3E}">
        <p14:creationId xmlns:p14="http://schemas.microsoft.com/office/powerpoint/2010/main" val="5446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170861" y="2517131"/>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endParaRPr lang="en-GB" sz="2200" dirty="0">
              <a:cs typeface="Calibri"/>
            </a:endParaRPr>
          </a:p>
          <a:p>
            <a:pPr indent="-228600">
              <a:lnSpc>
                <a:spcPct val="110000"/>
              </a:lnSpc>
              <a:spcAft>
                <a:spcPts val="600"/>
              </a:spcAft>
              <a:buFont typeface="Arial" panose="020B0604020202020204" pitchFamily="34" charset="0"/>
              <a:buChar char="•"/>
            </a:pPr>
            <a:endParaRPr lang="en-US" sz="1700"/>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9648966" y="-77745"/>
            <a:ext cx="2498521" cy="1528264"/>
          </a:xfrm>
          <a:prstGeom prst="rect">
            <a:avLst/>
          </a:prstGeom>
        </p:spPr>
      </p:pic>
      <p:sp>
        <p:nvSpPr>
          <p:cNvPr id="6" name="object 3">
            <a:extLst>
              <a:ext uri="{FF2B5EF4-FFF2-40B4-BE49-F238E27FC236}">
                <a16:creationId xmlns:a16="http://schemas.microsoft.com/office/drawing/2014/main" id="{82B38850-711F-AF4E-C664-9DEEFC76A298}"/>
              </a:ext>
            </a:extLst>
          </p:cNvPr>
          <p:cNvSpPr txBox="1"/>
          <p:nvPr/>
        </p:nvSpPr>
        <p:spPr>
          <a:xfrm>
            <a:off x="282284" y="6265213"/>
            <a:ext cx="12511105" cy="1502976"/>
          </a:xfrm>
          <a:prstGeom prst="rect">
            <a:avLst/>
          </a:prstGeom>
        </p:spPr>
        <p:txBody>
          <a:bodyPr vert="horz" wrap="square" lIns="0" tIns="1270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3239770">
              <a:spcBef>
                <a:spcPts val="100"/>
              </a:spcBef>
              <a:buFont typeface="Arial"/>
              <a:buChar char="•"/>
              <a:tabLst>
                <a:tab pos="241300" algn="l"/>
              </a:tabLst>
            </a:pPr>
            <a:endParaRPr lang="en-US" sz="2400" spc="-65" dirty="0">
              <a:latin typeface="Rockwell"/>
              <a:cs typeface="Calibri"/>
            </a:endParaRPr>
          </a:p>
          <a:p>
            <a:pPr marL="12700" marR="3239770">
              <a:spcBef>
                <a:spcPts val="100"/>
              </a:spcBef>
              <a:tabLst>
                <a:tab pos="241300" algn="l"/>
              </a:tabLst>
            </a:pPr>
            <a:endParaRPr lang="en-US" sz="2400" dirty="0">
              <a:latin typeface="Rockwell"/>
              <a:cs typeface="Calibri"/>
            </a:endParaRPr>
          </a:p>
          <a:p>
            <a:pPr>
              <a:tabLst>
                <a:tab pos="241300" algn="l"/>
              </a:tabLst>
            </a:pPr>
            <a:endParaRPr lang="en-GB" sz="2000" dirty="0">
              <a:latin typeface="Rockwell"/>
              <a:cs typeface="Calibri"/>
            </a:endParaRPr>
          </a:p>
          <a:p>
            <a:pPr marL="241300" indent="-228600">
              <a:buFont typeface="Arial"/>
              <a:buChar char="•"/>
              <a:tabLst>
                <a:tab pos="241300" algn="l"/>
              </a:tabLst>
            </a:pPr>
            <a:endParaRPr lang="en-US" sz="2800" dirty="0">
              <a:latin typeface="Calibri"/>
              <a:cs typeface="Calibri"/>
            </a:endParaRPr>
          </a:p>
        </p:txBody>
      </p:sp>
      <p:sp>
        <p:nvSpPr>
          <p:cNvPr id="5" name="TextBox 4">
            <a:extLst>
              <a:ext uri="{FF2B5EF4-FFF2-40B4-BE49-F238E27FC236}">
                <a16:creationId xmlns:a16="http://schemas.microsoft.com/office/drawing/2014/main" id="{B51AD768-5321-54D7-697B-289710399F40}"/>
              </a:ext>
            </a:extLst>
          </p:cNvPr>
          <p:cNvSpPr txBox="1"/>
          <p:nvPr/>
        </p:nvSpPr>
        <p:spPr>
          <a:xfrm>
            <a:off x="282285" y="1363294"/>
            <a:ext cx="1143682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Segoe UI"/>
              </a:rPr>
              <a:t>We want to make the school a positive learning environment for everyone</a:t>
            </a:r>
            <a:r>
              <a:rPr lang="en-GB" sz="2400" dirty="0">
                <a:cs typeface="Segoe UI"/>
              </a:rPr>
              <a:t> and have a focus on eradicating </a:t>
            </a:r>
            <a:r>
              <a:rPr lang="en-GB" sz="2400" b="1" dirty="0">
                <a:cs typeface="Segoe UI"/>
              </a:rPr>
              <a:t>low-level disruption </a:t>
            </a:r>
            <a:r>
              <a:rPr lang="en-GB" sz="2400" dirty="0">
                <a:cs typeface="Segoe UI"/>
              </a:rPr>
              <a:t>to help achieve this</a:t>
            </a:r>
            <a:r>
              <a:rPr lang="en-US" sz="2400" dirty="0">
                <a:cs typeface="Segoe UI"/>
              </a:rPr>
              <a:t>.</a:t>
            </a:r>
            <a:r>
              <a:rPr lang="en-GB" sz="2400" dirty="0">
                <a:cs typeface="Segoe UI"/>
              </a:rPr>
              <a:t> </a:t>
            </a:r>
            <a:r>
              <a:rPr lang="en-GB" sz="2400" b="1" dirty="0">
                <a:cs typeface="Segoe UI"/>
              </a:rPr>
              <a:t>All</a:t>
            </a:r>
            <a:r>
              <a:rPr lang="en-GB" sz="2400" dirty="0">
                <a:cs typeface="Segoe UI"/>
              </a:rPr>
              <a:t> teachers use a 3 step process to support this.</a:t>
            </a:r>
            <a:r>
              <a:rPr lang="en-US" sz="2400" dirty="0">
                <a:cs typeface="Segoe UI"/>
              </a:rPr>
              <a:t>​</a:t>
            </a:r>
          </a:p>
          <a:p>
            <a:r>
              <a:rPr lang="en-GB" sz="2400" b="1" dirty="0">
                <a:solidFill>
                  <a:srgbClr val="FF0000"/>
                </a:solidFill>
                <a:cs typeface="Segoe UI"/>
              </a:rPr>
              <a:t>Stage 1</a:t>
            </a:r>
            <a:r>
              <a:rPr lang="en-GB" sz="2400" dirty="0">
                <a:cs typeface="Segoe UI"/>
              </a:rPr>
              <a:t> - Student spoken to about expectations and student rectifies behaviour.​</a:t>
            </a:r>
          </a:p>
          <a:p>
            <a:r>
              <a:rPr lang="en-GB" sz="2400" b="1" dirty="0">
                <a:solidFill>
                  <a:srgbClr val="FF0000"/>
                </a:solidFill>
                <a:cs typeface="Segoe UI"/>
              </a:rPr>
              <a:t>Stage 2</a:t>
            </a:r>
            <a:r>
              <a:rPr lang="en-GB" sz="2400" dirty="0">
                <a:cs typeface="Segoe UI"/>
              </a:rPr>
              <a:t> - Becomes a negative behaviour event as low-level behaviour has continued but student remains in the lesson to improve behaviour.  Event is entered on </a:t>
            </a:r>
            <a:r>
              <a:rPr lang="en-GB" sz="2400" dirty="0" err="1">
                <a:cs typeface="Segoe UI"/>
              </a:rPr>
              <a:t>BromCom</a:t>
            </a:r>
            <a:r>
              <a:rPr lang="en-GB" sz="2400" dirty="0">
                <a:cs typeface="Segoe UI"/>
              </a:rPr>
              <a:t> as a </a:t>
            </a:r>
            <a:r>
              <a:rPr lang="en-GB" sz="2400" b="1" dirty="0">
                <a:cs typeface="Segoe UI"/>
              </a:rPr>
              <a:t>negative.</a:t>
            </a:r>
            <a:r>
              <a:rPr lang="en-GB" sz="2400" dirty="0">
                <a:cs typeface="Segoe UI"/>
              </a:rPr>
              <a:t>​</a:t>
            </a:r>
          </a:p>
          <a:p>
            <a:r>
              <a:rPr lang="en-GB" sz="2400" b="1" dirty="0">
                <a:solidFill>
                  <a:srgbClr val="FF0000"/>
                </a:solidFill>
                <a:cs typeface="Segoe UI"/>
              </a:rPr>
              <a:t>Stage 3</a:t>
            </a:r>
            <a:r>
              <a:rPr lang="en-GB" sz="2400" dirty="0">
                <a:cs typeface="Segoe UI"/>
              </a:rPr>
              <a:t> - Remains a negative behaviour event but a 20-minute detention is issued with the class teacher as behaviour has continued and student will also be removed by COT to another classroom.</a:t>
            </a:r>
          </a:p>
          <a:p>
            <a:endParaRPr lang="en-GB" sz="2400" dirty="0">
              <a:cs typeface="Segoe UI"/>
            </a:endParaRPr>
          </a:p>
          <a:p>
            <a:pPr algn="ctr"/>
            <a:r>
              <a:rPr lang="en-GB" sz="2400" dirty="0">
                <a:ea typeface="Calibri"/>
                <a:cs typeface="Calibri"/>
              </a:rPr>
              <a:t>=</a:t>
            </a:r>
            <a:endParaRPr lang="en-GB" sz="2400" dirty="0"/>
          </a:p>
        </p:txBody>
      </p:sp>
      <p:sp>
        <p:nvSpPr>
          <p:cNvPr id="7" name="TextBox 6">
            <a:extLst>
              <a:ext uri="{FF2B5EF4-FFF2-40B4-BE49-F238E27FC236}">
                <a16:creationId xmlns:a16="http://schemas.microsoft.com/office/drawing/2014/main" id="{18A21E13-77F0-BD76-94DF-89EB6DDA8CC7}"/>
              </a:ext>
            </a:extLst>
          </p:cNvPr>
          <p:cNvSpPr txBox="1"/>
          <p:nvPr/>
        </p:nvSpPr>
        <p:spPr>
          <a:xfrm>
            <a:off x="282284" y="158518"/>
            <a:ext cx="87412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solidFill>
                  <a:schemeClr val="accent5">
                    <a:lumMod val="50000"/>
                  </a:schemeClr>
                </a:solidFill>
              </a:rPr>
              <a:t>BEHAVIOUR EXPECTATIONS</a:t>
            </a:r>
          </a:p>
        </p:txBody>
      </p:sp>
      <p:sp>
        <p:nvSpPr>
          <p:cNvPr id="3" name="Rectangle 2"/>
          <p:cNvSpPr/>
          <p:nvPr/>
        </p:nvSpPr>
        <p:spPr>
          <a:xfrm>
            <a:off x="282284" y="5285915"/>
            <a:ext cx="11436824" cy="1323439"/>
          </a:xfrm>
          <a:prstGeom prst="rect">
            <a:avLst/>
          </a:prstGeom>
          <a:solidFill>
            <a:schemeClr val="accent5">
              <a:lumMod val="50000"/>
            </a:schemeClr>
          </a:solidFill>
        </p:spPr>
        <p:txBody>
          <a:bodyPr wrap="square">
            <a:spAutoFit/>
          </a:bodyPr>
          <a:lstStyle/>
          <a:p>
            <a:pPr algn="ctr"/>
            <a:r>
              <a:rPr lang="en-GB" sz="2000" b="1" dirty="0">
                <a:solidFill>
                  <a:schemeClr val="bg1"/>
                </a:solidFill>
                <a:ea typeface="Calibri"/>
                <a:cs typeface="Calibri"/>
              </a:rPr>
              <a:t>When excellent behaviour is demonstrated, both in and out of the lessons, you have the opportunity to gain positives. Positives mean you can earn yourself one of our fantastic star badges and earn special rewards.</a:t>
            </a:r>
            <a:r>
              <a:rPr lang="en-US" sz="2000" b="1" dirty="0">
                <a:solidFill>
                  <a:schemeClr val="bg1"/>
                </a:solidFill>
                <a:ea typeface="Calibri"/>
                <a:cs typeface="Calibri"/>
              </a:rPr>
              <a:t> </a:t>
            </a:r>
            <a:r>
              <a:rPr lang="en-GB" sz="2000" b="1" dirty="0">
                <a:solidFill>
                  <a:schemeClr val="bg1"/>
                </a:solidFill>
                <a:ea typeface="Calibri"/>
                <a:cs typeface="Calibri"/>
              </a:rPr>
              <a:t>I want this year group to lead the way for kindness and good behaviour, but this will take everybody working together.</a:t>
            </a:r>
            <a:endParaRPr lang="en-GB" sz="2000" b="1" dirty="0">
              <a:solidFill>
                <a:schemeClr val="bg1"/>
              </a:solidFill>
            </a:endParaRPr>
          </a:p>
        </p:txBody>
      </p:sp>
    </p:spTree>
    <p:extLst>
      <p:ext uri="{BB962C8B-B14F-4D97-AF65-F5344CB8AC3E}">
        <p14:creationId xmlns:p14="http://schemas.microsoft.com/office/powerpoint/2010/main" val="355172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E7DFA9-7B78-DB48-6092-CCBA9502C6CF}"/>
              </a:ext>
            </a:extLst>
          </p:cNvPr>
          <p:cNvPicPr>
            <a:picLocks noChangeAspect="1"/>
          </p:cNvPicPr>
          <p:nvPr/>
        </p:nvPicPr>
        <p:blipFill>
          <a:blip r:embed="rId2"/>
          <a:stretch>
            <a:fillRect/>
          </a:stretch>
        </p:blipFill>
        <p:spPr>
          <a:xfrm>
            <a:off x="10207764" y="427280"/>
            <a:ext cx="1209675" cy="1485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6" name="Oval Callout 25"/>
          <p:cNvSpPr/>
          <p:nvPr/>
        </p:nvSpPr>
        <p:spPr>
          <a:xfrm>
            <a:off x="7580404" y="21748"/>
            <a:ext cx="2402382" cy="1760883"/>
          </a:xfrm>
          <a:prstGeom prst="wedgeEllipseCallout">
            <a:avLst>
              <a:gd name="adj1" fmla="val 65198"/>
              <a:gd name="adj2" fmla="val 1419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5" name="Picture 4" descr="A person with blonde hair smiling&#10;&#10;Description automatically generated">
            <a:extLst>
              <a:ext uri="{FF2B5EF4-FFF2-40B4-BE49-F238E27FC236}">
                <a16:creationId xmlns:a16="http://schemas.microsoft.com/office/drawing/2014/main" id="{3B9D95B3-C5B1-6C5A-17C9-3B48389644CB}"/>
              </a:ext>
            </a:extLst>
          </p:cNvPr>
          <p:cNvPicPr>
            <a:picLocks noChangeAspect="1"/>
          </p:cNvPicPr>
          <p:nvPr/>
        </p:nvPicPr>
        <p:blipFill>
          <a:blip r:embed="rId3"/>
          <a:stretch>
            <a:fillRect/>
          </a:stretch>
        </p:blipFill>
        <p:spPr>
          <a:xfrm>
            <a:off x="3454858" y="5123780"/>
            <a:ext cx="1219200" cy="14319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5" name="Oval Callout 24"/>
          <p:cNvSpPr/>
          <p:nvPr/>
        </p:nvSpPr>
        <p:spPr>
          <a:xfrm>
            <a:off x="4385189" y="3546191"/>
            <a:ext cx="2424222" cy="1681371"/>
          </a:xfrm>
          <a:prstGeom prst="wedgeEllipseCallout">
            <a:avLst>
              <a:gd name="adj1" fmla="val -45686"/>
              <a:gd name="adj2" fmla="val 6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7" name="Picture 7">
            <a:extLst>
              <a:ext uri="{FF2B5EF4-FFF2-40B4-BE49-F238E27FC236}">
                <a16:creationId xmlns:a16="http://schemas.microsoft.com/office/drawing/2014/main" id="{C0B4D19C-7F04-B020-B8AF-A3CC4EC74E20}"/>
              </a:ext>
            </a:extLst>
          </p:cNvPr>
          <p:cNvPicPr>
            <a:picLocks noChangeAspect="1"/>
          </p:cNvPicPr>
          <p:nvPr/>
        </p:nvPicPr>
        <p:blipFill>
          <a:blip r:embed="rId4"/>
          <a:stretch>
            <a:fillRect/>
          </a:stretch>
        </p:blipFill>
        <p:spPr>
          <a:xfrm>
            <a:off x="731623" y="4613136"/>
            <a:ext cx="1372749" cy="19425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4" name="Oval Callout 23"/>
          <p:cNvSpPr/>
          <p:nvPr/>
        </p:nvSpPr>
        <p:spPr>
          <a:xfrm>
            <a:off x="2195424" y="2387416"/>
            <a:ext cx="2402382" cy="2048462"/>
          </a:xfrm>
          <a:prstGeom prst="wedgeEllipseCallout">
            <a:avLst>
              <a:gd name="adj1" fmla="val -55767"/>
              <a:gd name="adj2" fmla="val 72284"/>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 name="Picture 4">
            <a:extLst>
              <a:ext uri="{FF2B5EF4-FFF2-40B4-BE49-F238E27FC236}">
                <a16:creationId xmlns:a16="http://schemas.microsoft.com/office/drawing/2014/main" id="{A06BA031-9A46-A291-A467-86CF706154A0}"/>
              </a:ext>
            </a:extLst>
          </p:cNvPr>
          <p:cNvPicPr>
            <a:picLocks noChangeAspect="1"/>
          </p:cNvPicPr>
          <p:nvPr/>
        </p:nvPicPr>
        <p:blipFill>
          <a:blip r:embed="rId5"/>
          <a:stretch>
            <a:fillRect/>
          </a:stretch>
        </p:blipFill>
        <p:spPr>
          <a:xfrm>
            <a:off x="258706" y="2306726"/>
            <a:ext cx="1524000" cy="18859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Oval Callout 5"/>
          <p:cNvSpPr/>
          <p:nvPr/>
        </p:nvSpPr>
        <p:spPr>
          <a:xfrm>
            <a:off x="626176" y="112734"/>
            <a:ext cx="2402382" cy="2048462"/>
          </a:xfrm>
          <a:prstGeom prst="wedgeEllipseCallou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7" descr="A picture containing wall, person, person, indoor&#10;&#10;Description automatically generated">
            <a:extLst>
              <a:ext uri="{FF2B5EF4-FFF2-40B4-BE49-F238E27FC236}">
                <a16:creationId xmlns:a16="http://schemas.microsoft.com/office/drawing/2014/main" id="{CA73E3C7-3650-014F-7480-3996BEC0BBD1}"/>
              </a:ext>
            </a:extLst>
          </p:cNvPr>
          <p:cNvPicPr>
            <a:picLocks noChangeAspect="1"/>
          </p:cNvPicPr>
          <p:nvPr/>
        </p:nvPicPr>
        <p:blipFill>
          <a:blip r:embed="rId6"/>
          <a:stretch>
            <a:fillRect/>
          </a:stretch>
        </p:blipFill>
        <p:spPr>
          <a:xfrm>
            <a:off x="10413685" y="2386036"/>
            <a:ext cx="1521130" cy="1485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TextBox 17">
            <a:extLst>
              <a:ext uri="{FF2B5EF4-FFF2-40B4-BE49-F238E27FC236}">
                <a16:creationId xmlns:a16="http://schemas.microsoft.com/office/drawing/2014/main" id="{90FBF3A1-8303-B27B-F821-DA9CB8B05D4D}"/>
              </a:ext>
            </a:extLst>
          </p:cNvPr>
          <p:cNvSpPr txBox="1"/>
          <p:nvPr/>
        </p:nvSpPr>
        <p:spPr>
          <a:xfrm>
            <a:off x="2209488" y="2842260"/>
            <a:ext cx="2465460" cy="11387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Miss. Ricketts:</a:t>
            </a:r>
            <a:endParaRPr lang="en-US" dirty="0">
              <a:solidFill>
                <a:schemeClr val="bg1"/>
              </a:solidFill>
            </a:endParaRPr>
          </a:p>
          <a:p>
            <a:pPr algn="ctr"/>
            <a:r>
              <a:rPr lang="en-US" sz="1600" b="1" dirty="0">
                <a:solidFill>
                  <a:schemeClr val="bg1"/>
                </a:solidFill>
                <a:latin typeface="Rockwell"/>
              </a:rPr>
              <a:t>Deputy Head Teacher</a:t>
            </a:r>
          </a:p>
          <a:p>
            <a:pPr algn="ctr"/>
            <a:r>
              <a:rPr lang="en-US" sz="1600" dirty="0">
                <a:solidFill>
                  <a:schemeClr val="bg1"/>
                </a:solidFill>
                <a:latin typeface="Rockwell"/>
              </a:rPr>
              <a:t>Safeguarding, </a:t>
            </a:r>
            <a:r>
              <a:rPr lang="en-US" sz="1600" dirty="0" err="1">
                <a:solidFill>
                  <a:schemeClr val="bg1"/>
                </a:solidFill>
                <a:latin typeface="Rockwell"/>
              </a:rPr>
              <a:t>behaviour</a:t>
            </a:r>
            <a:r>
              <a:rPr lang="en-US" sz="1600" dirty="0">
                <a:solidFill>
                  <a:schemeClr val="bg1"/>
                </a:solidFill>
                <a:latin typeface="Rockwell"/>
              </a:rPr>
              <a:t> and welfare</a:t>
            </a:r>
          </a:p>
        </p:txBody>
      </p:sp>
      <p:sp>
        <p:nvSpPr>
          <p:cNvPr id="19" name="TextBox 18">
            <a:extLst>
              <a:ext uri="{FF2B5EF4-FFF2-40B4-BE49-F238E27FC236}">
                <a16:creationId xmlns:a16="http://schemas.microsoft.com/office/drawing/2014/main" id="{4309D3E4-3AB3-9B00-5B87-BDE9269D520C}"/>
              </a:ext>
            </a:extLst>
          </p:cNvPr>
          <p:cNvSpPr txBox="1"/>
          <p:nvPr/>
        </p:nvSpPr>
        <p:spPr>
          <a:xfrm>
            <a:off x="4239725" y="3860914"/>
            <a:ext cx="263056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latin typeface="Rockwell"/>
              </a:rPr>
              <a:t>Mrs. Gardiner:</a:t>
            </a:r>
          </a:p>
          <a:p>
            <a:pPr algn="ctr"/>
            <a:r>
              <a:rPr lang="en-US" sz="1400" b="1" dirty="0">
                <a:solidFill>
                  <a:schemeClr val="bg1"/>
                </a:solidFill>
                <a:latin typeface="Rockwell"/>
              </a:rPr>
              <a:t>Assistant Head Teacher</a:t>
            </a:r>
          </a:p>
          <a:p>
            <a:pPr algn="ctr"/>
            <a:r>
              <a:rPr lang="en-US" sz="1400" dirty="0">
                <a:solidFill>
                  <a:schemeClr val="bg1"/>
                </a:solidFill>
                <a:latin typeface="Rockwell"/>
              </a:rPr>
              <a:t>Culture Rewards and Learning Behaviour</a:t>
            </a:r>
          </a:p>
        </p:txBody>
      </p:sp>
      <p:sp>
        <p:nvSpPr>
          <p:cNvPr id="20" name="TextBox 19">
            <a:extLst>
              <a:ext uri="{FF2B5EF4-FFF2-40B4-BE49-F238E27FC236}">
                <a16:creationId xmlns:a16="http://schemas.microsoft.com/office/drawing/2014/main" id="{100522CD-CB40-0046-D8E2-38CCCD5CF97B}"/>
              </a:ext>
            </a:extLst>
          </p:cNvPr>
          <p:cNvSpPr txBox="1"/>
          <p:nvPr/>
        </p:nvSpPr>
        <p:spPr>
          <a:xfrm>
            <a:off x="626176" y="711466"/>
            <a:ext cx="2313060" cy="10772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Rockwell"/>
              </a:rPr>
              <a:t>Mr. Yassin:</a:t>
            </a:r>
            <a:endParaRPr lang="en-US" sz="2800" dirty="0">
              <a:solidFill>
                <a:schemeClr val="bg1"/>
              </a:solidFill>
              <a:latin typeface="The Hand"/>
            </a:endParaRPr>
          </a:p>
          <a:p>
            <a:pPr algn="ctr"/>
            <a:r>
              <a:rPr lang="en-US" sz="2000" b="1" dirty="0">
                <a:solidFill>
                  <a:schemeClr val="bg1"/>
                </a:solidFill>
                <a:latin typeface="Rockwell"/>
              </a:rPr>
              <a:t> Head Teacher</a:t>
            </a:r>
            <a:endParaRPr lang="en-US" sz="2000" dirty="0">
              <a:solidFill>
                <a:schemeClr val="bg1"/>
              </a:solidFill>
            </a:endParaRPr>
          </a:p>
          <a:p>
            <a:pPr algn="ctr"/>
            <a:endParaRPr lang="en-US" sz="1600" dirty="0">
              <a:solidFill>
                <a:schemeClr val="bg1"/>
              </a:solidFill>
              <a:latin typeface="Rockwell"/>
            </a:endParaRPr>
          </a:p>
        </p:txBody>
      </p:sp>
      <p:sp>
        <p:nvSpPr>
          <p:cNvPr id="21" name="TextBox 20">
            <a:extLst>
              <a:ext uri="{FF2B5EF4-FFF2-40B4-BE49-F238E27FC236}">
                <a16:creationId xmlns:a16="http://schemas.microsoft.com/office/drawing/2014/main" id="{DEC8705E-CE9A-D84A-E5FB-7B623B54AF40}"/>
              </a:ext>
            </a:extLst>
          </p:cNvPr>
          <p:cNvSpPr txBox="1"/>
          <p:nvPr/>
        </p:nvSpPr>
        <p:spPr>
          <a:xfrm>
            <a:off x="7584218" y="247371"/>
            <a:ext cx="2413701" cy="11387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 Hyett:</a:t>
            </a:r>
          </a:p>
          <a:p>
            <a:pPr algn="ctr"/>
            <a:r>
              <a:rPr lang="en-US" sz="1600" b="1" dirty="0">
                <a:solidFill>
                  <a:schemeClr val="bg1"/>
                </a:solidFill>
                <a:latin typeface="Rockwell"/>
              </a:rPr>
              <a:t>Assistant Head Teacher</a:t>
            </a:r>
          </a:p>
          <a:p>
            <a:pPr algn="ctr"/>
            <a:r>
              <a:rPr lang="en-US" sz="1600" dirty="0">
                <a:solidFill>
                  <a:schemeClr val="bg1"/>
                </a:solidFill>
                <a:latin typeface="Rockwell"/>
              </a:rPr>
              <a:t>Teaching and Learning</a:t>
            </a:r>
          </a:p>
        </p:txBody>
      </p:sp>
      <p:sp>
        <p:nvSpPr>
          <p:cNvPr id="12" name="TextBox 11">
            <a:extLst>
              <a:ext uri="{FF2B5EF4-FFF2-40B4-BE49-F238E27FC236}">
                <a16:creationId xmlns:a16="http://schemas.microsoft.com/office/drawing/2014/main" id="{05A06287-4223-B04B-19A4-043E312D629C}"/>
              </a:ext>
            </a:extLst>
          </p:cNvPr>
          <p:cNvSpPr txBox="1"/>
          <p:nvPr/>
        </p:nvSpPr>
        <p:spPr>
          <a:xfrm>
            <a:off x="3635800" y="83888"/>
            <a:ext cx="383711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b="1" dirty="0">
                <a:solidFill>
                  <a:schemeClr val="accent5">
                    <a:lumMod val="50000"/>
                  </a:schemeClr>
                </a:solidFill>
              </a:rPr>
              <a:t>SENIOR </a:t>
            </a:r>
            <a:endParaRPr lang="en-US" sz="5400" b="1" dirty="0">
              <a:solidFill>
                <a:schemeClr val="accent5">
                  <a:lumMod val="50000"/>
                </a:schemeClr>
              </a:solidFill>
            </a:endParaRPr>
          </a:p>
          <a:p>
            <a:pPr algn="ctr"/>
            <a:r>
              <a:rPr lang="en-GB" sz="5400" b="1" dirty="0">
                <a:solidFill>
                  <a:schemeClr val="accent5">
                    <a:lumMod val="50000"/>
                  </a:schemeClr>
                </a:solidFill>
              </a:rPr>
              <a:t>LEADERSHIP </a:t>
            </a:r>
          </a:p>
          <a:p>
            <a:pPr algn="ctr"/>
            <a:r>
              <a:rPr lang="en-GB" sz="5400" b="1" dirty="0">
                <a:solidFill>
                  <a:schemeClr val="accent5">
                    <a:lumMod val="50000"/>
                  </a:schemeClr>
                </a:solidFill>
              </a:rPr>
              <a:t>TEAM</a:t>
            </a:r>
          </a:p>
        </p:txBody>
      </p:sp>
      <p:sp>
        <p:nvSpPr>
          <p:cNvPr id="27" name="Oval Callout 26"/>
          <p:cNvSpPr/>
          <p:nvPr/>
        </p:nvSpPr>
        <p:spPr>
          <a:xfrm>
            <a:off x="7806741" y="1799095"/>
            <a:ext cx="2402382" cy="1760883"/>
          </a:xfrm>
          <a:prstGeom prst="wedgeEllipseCallout">
            <a:avLst>
              <a:gd name="adj1" fmla="val 65198"/>
              <a:gd name="adj2" fmla="val 1419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DEC8705E-CE9A-D84A-E5FB-7B623B54AF40}"/>
              </a:ext>
            </a:extLst>
          </p:cNvPr>
          <p:cNvSpPr txBox="1"/>
          <p:nvPr/>
        </p:nvSpPr>
        <p:spPr>
          <a:xfrm>
            <a:off x="7810555" y="2024718"/>
            <a:ext cx="2413701" cy="13849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 Day:</a:t>
            </a:r>
          </a:p>
          <a:p>
            <a:pPr algn="ctr"/>
            <a:r>
              <a:rPr lang="en-US" sz="1600" b="1" dirty="0">
                <a:solidFill>
                  <a:schemeClr val="bg1"/>
                </a:solidFill>
                <a:latin typeface="Rockwell"/>
              </a:rPr>
              <a:t>Assistant Head Teacher</a:t>
            </a:r>
          </a:p>
          <a:p>
            <a:pPr algn="ctr"/>
            <a:r>
              <a:rPr lang="en-US" sz="1600" dirty="0">
                <a:solidFill>
                  <a:schemeClr val="bg1"/>
                </a:solidFill>
                <a:latin typeface="Rockwell"/>
              </a:rPr>
              <a:t>PD, equality and diversity</a:t>
            </a:r>
          </a:p>
        </p:txBody>
      </p:sp>
      <p:pic>
        <p:nvPicPr>
          <p:cNvPr id="1026" name="Picture 2" descr="Image preview"/>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256" r="8051"/>
          <a:stretch/>
        </p:blipFill>
        <p:spPr bwMode="auto">
          <a:xfrm>
            <a:off x="10607055" y="4239681"/>
            <a:ext cx="1327760" cy="16003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9" name="Oval Callout 28"/>
          <p:cNvSpPr/>
          <p:nvPr/>
        </p:nvSpPr>
        <p:spPr>
          <a:xfrm>
            <a:off x="7850333" y="3589491"/>
            <a:ext cx="2402382" cy="1308949"/>
          </a:xfrm>
          <a:prstGeom prst="wedgeEllipseCallout">
            <a:avLst>
              <a:gd name="adj1" fmla="val 83968"/>
              <a:gd name="adj2" fmla="val 7713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Box 22">
            <a:extLst>
              <a:ext uri="{FF2B5EF4-FFF2-40B4-BE49-F238E27FC236}">
                <a16:creationId xmlns:a16="http://schemas.microsoft.com/office/drawing/2014/main" id="{3FB06B51-5503-3B89-C944-AFAD4CA2F6E0}"/>
              </a:ext>
            </a:extLst>
          </p:cNvPr>
          <p:cNvSpPr txBox="1"/>
          <p:nvPr/>
        </p:nvSpPr>
        <p:spPr>
          <a:xfrm>
            <a:off x="7850508" y="3859198"/>
            <a:ext cx="2413701" cy="89255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Mrs. Robertson </a:t>
            </a:r>
            <a:r>
              <a:rPr lang="en-US" sz="1600" b="1" dirty="0">
                <a:solidFill>
                  <a:schemeClr val="bg1"/>
                </a:solidFill>
                <a:latin typeface="Rockwell"/>
              </a:rPr>
              <a:t>Head of 6th Form</a:t>
            </a:r>
            <a:endParaRPr lang="en-US" dirty="0">
              <a:solidFill>
                <a:schemeClr val="bg1"/>
              </a:solidFill>
              <a:latin typeface="The Hand"/>
            </a:endParaRPr>
          </a:p>
          <a:p>
            <a:pPr algn="ctr"/>
            <a:endParaRPr lang="en-US" sz="1600" dirty="0">
              <a:solidFill>
                <a:schemeClr val="tx2"/>
              </a:solidFill>
              <a:latin typeface="Rockwell"/>
            </a:endParaRPr>
          </a:p>
        </p:txBody>
      </p:sp>
      <p:sp>
        <p:nvSpPr>
          <p:cNvPr id="22" name="Oval Callout 21"/>
          <p:cNvSpPr/>
          <p:nvPr/>
        </p:nvSpPr>
        <p:spPr>
          <a:xfrm>
            <a:off x="5980657" y="5173263"/>
            <a:ext cx="2802942" cy="1370931"/>
          </a:xfrm>
          <a:prstGeom prst="wedgeEllipseCallout">
            <a:avLst>
              <a:gd name="adj1" fmla="val 60283"/>
              <a:gd name="adj2" fmla="val 2962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3FB06B51-5503-3B89-C944-AFAD4CA2F6E0}"/>
              </a:ext>
            </a:extLst>
          </p:cNvPr>
          <p:cNvSpPr txBox="1"/>
          <p:nvPr/>
        </p:nvSpPr>
        <p:spPr>
          <a:xfrm>
            <a:off x="6175278" y="5271152"/>
            <a:ext cx="2413701" cy="110799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Ms. Webb</a:t>
            </a:r>
          </a:p>
          <a:p>
            <a:pPr algn="ctr"/>
            <a:r>
              <a:rPr lang="en-US" sz="1400" b="1" dirty="0">
                <a:solidFill>
                  <a:schemeClr val="bg1"/>
                </a:solidFill>
                <a:latin typeface="Rockwell"/>
              </a:rPr>
              <a:t>Assistant Head Teacher</a:t>
            </a:r>
            <a:endParaRPr lang="en-US" sz="1200" dirty="0">
              <a:solidFill>
                <a:schemeClr val="bg1"/>
              </a:solidFill>
              <a:latin typeface="The Hand"/>
            </a:endParaRPr>
          </a:p>
          <a:p>
            <a:pPr algn="ctr"/>
            <a:r>
              <a:rPr lang="en-US" sz="1600" dirty="0">
                <a:solidFill>
                  <a:schemeClr val="bg1"/>
                </a:solidFill>
                <a:latin typeface="Rockwell"/>
              </a:rPr>
              <a:t>Curriculum, assessment and data</a:t>
            </a:r>
          </a:p>
        </p:txBody>
      </p:sp>
      <p:pic>
        <p:nvPicPr>
          <p:cNvPr id="9" name="Picture 8" descr="IMG_2663 2.jpg">
            <a:extLst>
              <a:ext uri="{FF2B5EF4-FFF2-40B4-BE49-F238E27FC236}">
                <a16:creationId xmlns:a16="http://schemas.microsoft.com/office/drawing/2014/main" id="{1D92E16B-A485-4BF9-E18F-3A3D3B8F0D2D}"/>
              </a:ext>
            </a:extLst>
          </p:cNvPr>
          <p:cNvPicPr>
            <a:picLocks noChangeAspect="1"/>
          </p:cNvPicPr>
          <p:nvPr/>
        </p:nvPicPr>
        <p:blipFill>
          <a:blip r:embed="rId8"/>
          <a:stretch>
            <a:fillRect/>
          </a:stretch>
        </p:blipFill>
        <p:spPr>
          <a:xfrm rot="21060000">
            <a:off x="8938074" y="4983635"/>
            <a:ext cx="1412686" cy="1963146"/>
          </a:xfrm>
          <a:prstGeom prst="rect">
            <a:avLst/>
          </a:prstGeom>
        </p:spPr>
      </p:pic>
    </p:spTree>
    <p:extLst>
      <p:ext uri="{BB962C8B-B14F-4D97-AF65-F5344CB8AC3E}">
        <p14:creationId xmlns:p14="http://schemas.microsoft.com/office/powerpoint/2010/main" val="1712682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1F504A-8103-C7FF-09D8-4E04E86E674F}"/>
            </a:ext>
          </a:extLst>
        </p:cNvPr>
        <p:cNvGrpSpPr/>
        <p:nvPr/>
      </p:nvGrpSpPr>
      <p:grpSpPr>
        <a:xfrm>
          <a:off x="0" y="0"/>
          <a:ext cx="0" cy="0"/>
          <a:chOff x="0" y="0"/>
          <a:chExt cx="0" cy="0"/>
        </a:xfrm>
      </p:grpSpPr>
      <p:sp>
        <p:nvSpPr>
          <p:cNvPr id="8" name="Content Placeholder 1">
            <a:extLst>
              <a:ext uri="{FF2B5EF4-FFF2-40B4-BE49-F238E27FC236}">
                <a16:creationId xmlns:a16="http://schemas.microsoft.com/office/drawing/2014/main" id="{58A0679C-AE73-ACDB-67AA-C7425F6F1E35}"/>
              </a:ext>
            </a:extLst>
          </p:cNvPr>
          <p:cNvSpPr>
            <a:spLocks noGrp="1"/>
          </p:cNvSpPr>
          <p:nvPr/>
        </p:nvSpPr>
        <p:spPr>
          <a:xfrm>
            <a:off x="170861" y="2517131"/>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endParaRPr lang="en-GB" sz="2200" dirty="0">
              <a:cs typeface="Calibri"/>
            </a:endParaRPr>
          </a:p>
          <a:p>
            <a:pPr indent="-228600">
              <a:lnSpc>
                <a:spcPct val="110000"/>
              </a:lnSpc>
              <a:spcAft>
                <a:spcPts val="600"/>
              </a:spcAft>
              <a:buFont typeface="Arial" panose="020B0604020202020204" pitchFamily="34" charset="0"/>
              <a:buChar char="•"/>
            </a:pPr>
            <a:endParaRPr lang="en-US" sz="1700"/>
          </a:p>
        </p:txBody>
      </p:sp>
      <p:pic>
        <p:nvPicPr>
          <p:cNvPr id="2" name="Picture 2" descr="Logo, company name&#10;&#10;Description automatically generated">
            <a:extLst>
              <a:ext uri="{FF2B5EF4-FFF2-40B4-BE49-F238E27FC236}">
                <a16:creationId xmlns:a16="http://schemas.microsoft.com/office/drawing/2014/main" id="{DFEE3220-A72B-1BDB-751C-676FAFB7A98A}"/>
              </a:ext>
            </a:extLst>
          </p:cNvPr>
          <p:cNvPicPr>
            <a:picLocks noChangeAspect="1"/>
          </p:cNvPicPr>
          <p:nvPr/>
        </p:nvPicPr>
        <p:blipFill>
          <a:blip r:embed="rId2"/>
          <a:stretch>
            <a:fillRect/>
          </a:stretch>
        </p:blipFill>
        <p:spPr>
          <a:xfrm>
            <a:off x="9648966" y="-77745"/>
            <a:ext cx="2498521" cy="1528264"/>
          </a:xfrm>
          <a:prstGeom prst="rect">
            <a:avLst/>
          </a:prstGeom>
        </p:spPr>
      </p:pic>
      <p:sp>
        <p:nvSpPr>
          <p:cNvPr id="6" name="object 3">
            <a:extLst>
              <a:ext uri="{FF2B5EF4-FFF2-40B4-BE49-F238E27FC236}">
                <a16:creationId xmlns:a16="http://schemas.microsoft.com/office/drawing/2014/main" id="{BF53B2E9-3070-10C0-723C-62AAF02E8AD0}"/>
              </a:ext>
            </a:extLst>
          </p:cNvPr>
          <p:cNvSpPr txBox="1"/>
          <p:nvPr/>
        </p:nvSpPr>
        <p:spPr>
          <a:xfrm>
            <a:off x="282284" y="6265213"/>
            <a:ext cx="12511105" cy="1502976"/>
          </a:xfrm>
          <a:prstGeom prst="rect">
            <a:avLst/>
          </a:prstGeom>
        </p:spPr>
        <p:txBody>
          <a:bodyPr vert="horz" wrap="square" lIns="0" tIns="1270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3239770">
              <a:spcBef>
                <a:spcPts val="100"/>
              </a:spcBef>
              <a:buFont typeface="Arial"/>
              <a:buChar char="•"/>
              <a:tabLst>
                <a:tab pos="241300" algn="l"/>
              </a:tabLst>
            </a:pPr>
            <a:endParaRPr lang="en-US" sz="2400" spc="-65" dirty="0">
              <a:latin typeface="Rockwell"/>
              <a:cs typeface="Calibri"/>
            </a:endParaRPr>
          </a:p>
          <a:p>
            <a:pPr marL="12700" marR="3239770">
              <a:spcBef>
                <a:spcPts val="100"/>
              </a:spcBef>
              <a:tabLst>
                <a:tab pos="241300" algn="l"/>
              </a:tabLst>
            </a:pPr>
            <a:endParaRPr lang="en-US" sz="2400" dirty="0">
              <a:latin typeface="Rockwell"/>
              <a:cs typeface="Calibri"/>
            </a:endParaRPr>
          </a:p>
          <a:p>
            <a:pPr>
              <a:tabLst>
                <a:tab pos="241300" algn="l"/>
              </a:tabLst>
            </a:pPr>
            <a:endParaRPr lang="en-GB" sz="2000" dirty="0">
              <a:latin typeface="Rockwell"/>
              <a:cs typeface="Calibri"/>
            </a:endParaRPr>
          </a:p>
          <a:p>
            <a:pPr marL="241300" indent="-228600">
              <a:buFont typeface="Arial"/>
              <a:buChar char="•"/>
              <a:tabLst>
                <a:tab pos="241300" algn="l"/>
              </a:tabLst>
            </a:pPr>
            <a:endParaRPr lang="en-US" sz="2800" dirty="0">
              <a:latin typeface="Calibri"/>
              <a:cs typeface="Calibri"/>
            </a:endParaRPr>
          </a:p>
        </p:txBody>
      </p:sp>
      <p:sp>
        <p:nvSpPr>
          <p:cNvPr id="5" name="TextBox 4">
            <a:extLst>
              <a:ext uri="{FF2B5EF4-FFF2-40B4-BE49-F238E27FC236}">
                <a16:creationId xmlns:a16="http://schemas.microsoft.com/office/drawing/2014/main" id="{2CD2661E-ED8B-A903-BC89-37E6E039FC53}"/>
              </a:ext>
            </a:extLst>
          </p:cNvPr>
          <p:cNvSpPr txBox="1"/>
          <p:nvPr/>
        </p:nvSpPr>
        <p:spPr>
          <a:xfrm>
            <a:off x="282285" y="1363294"/>
            <a:ext cx="11436824"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ea typeface="Calibri"/>
                <a:cs typeface="Segoe UI"/>
              </a:rPr>
              <a:t>We want, what you want...</a:t>
            </a:r>
          </a:p>
          <a:p>
            <a:pPr algn="ctr"/>
            <a:endParaRPr lang="en-US" sz="3200" dirty="0">
              <a:ea typeface="Calibri"/>
              <a:cs typeface="Segoe UI"/>
            </a:endParaRPr>
          </a:p>
          <a:p>
            <a:pPr algn="ctr"/>
            <a:r>
              <a:rPr lang="en-US" sz="3200" dirty="0">
                <a:ea typeface="Calibri"/>
                <a:cs typeface="Segoe UI"/>
              </a:rPr>
              <a:t>For your child/ward to be:</a:t>
            </a:r>
          </a:p>
          <a:p>
            <a:pPr algn="ctr"/>
            <a:endParaRPr lang="en-US" sz="2400" dirty="0">
              <a:ea typeface="Calibri"/>
              <a:cs typeface="Segoe UI"/>
            </a:endParaRPr>
          </a:p>
          <a:p>
            <a:pPr algn="ctr"/>
            <a:endParaRPr lang="en-US" sz="2400" dirty="0">
              <a:ea typeface="Calibri"/>
              <a:cs typeface="Segoe UI"/>
            </a:endParaRPr>
          </a:p>
          <a:p>
            <a:pPr algn="ctr"/>
            <a:r>
              <a:rPr lang="en-US" sz="3200" b="1" dirty="0">
                <a:solidFill>
                  <a:srgbClr val="FF0000"/>
                </a:solidFill>
                <a:ea typeface="Calibri"/>
                <a:cs typeface="Segoe UI"/>
              </a:rPr>
              <a:t>HAPPY </a:t>
            </a:r>
          </a:p>
          <a:p>
            <a:pPr algn="ctr"/>
            <a:r>
              <a:rPr lang="en-US" sz="3200" b="1" dirty="0">
                <a:solidFill>
                  <a:srgbClr val="002060"/>
                </a:solidFill>
                <a:ea typeface="Calibri"/>
                <a:cs typeface="Segoe UI"/>
              </a:rPr>
              <a:t>KIND AND COMPASSIONATE </a:t>
            </a:r>
          </a:p>
          <a:p>
            <a:pPr algn="ctr"/>
            <a:r>
              <a:rPr lang="en-US" sz="3200" b="1" dirty="0">
                <a:solidFill>
                  <a:srgbClr val="FF0000"/>
                </a:solidFill>
                <a:ea typeface="Calibri"/>
                <a:cs typeface="Segoe UI"/>
              </a:rPr>
              <a:t>SUCCESSFUL AND AMBITIOUS </a:t>
            </a:r>
          </a:p>
          <a:p>
            <a:pPr algn="ctr"/>
            <a:endParaRPr lang="en-US" sz="4000" b="1" dirty="0">
              <a:solidFill>
                <a:srgbClr val="FF0000"/>
              </a:solidFill>
              <a:ea typeface="Calibri"/>
              <a:cs typeface="Segoe UI"/>
            </a:endParaRPr>
          </a:p>
          <a:p>
            <a:pPr algn="ctr"/>
            <a:r>
              <a:rPr lang="en-US" sz="3200" dirty="0">
                <a:ea typeface="Calibri"/>
                <a:cs typeface="Segoe UI"/>
              </a:rPr>
              <a:t>Ultimately, for them to be able to go on to be happy, successful, contributing members of the community!</a:t>
            </a:r>
          </a:p>
        </p:txBody>
      </p:sp>
      <p:sp>
        <p:nvSpPr>
          <p:cNvPr id="7" name="TextBox 6">
            <a:extLst>
              <a:ext uri="{FF2B5EF4-FFF2-40B4-BE49-F238E27FC236}">
                <a16:creationId xmlns:a16="http://schemas.microsoft.com/office/drawing/2014/main" id="{A44716E1-2E97-9CFF-E841-7E0847D98694}"/>
              </a:ext>
            </a:extLst>
          </p:cNvPr>
          <p:cNvSpPr txBox="1"/>
          <p:nvPr/>
        </p:nvSpPr>
        <p:spPr>
          <a:xfrm>
            <a:off x="282284" y="158518"/>
            <a:ext cx="87412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solidFill>
                  <a:schemeClr val="accent5">
                    <a:lumMod val="50000"/>
                  </a:schemeClr>
                </a:solidFill>
              </a:rPr>
              <a:t>WHAT'S THE AIM?</a:t>
            </a:r>
            <a:endParaRPr lang="en-US" dirty="0"/>
          </a:p>
        </p:txBody>
      </p:sp>
    </p:spTree>
    <p:extLst>
      <p:ext uri="{BB962C8B-B14F-4D97-AF65-F5344CB8AC3E}">
        <p14:creationId xmlns:p14="http://schemas.microsoft.com/office/powerpoint/2010/main" val="216700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132384" y="74801"/>
            <a:ext cx="4501512" cy="2704958"/>
          </a:xfrm>
          <a:prstGeom prst="rect">
            <a:avLst/>
          </a:prstGeom>
        </p:spPr>
      </p:pic>
      <p:sp>
        <p:nvSpPr>
          <p:cNvPr id="5" name="object 5">
            <a:extLst>
              <a:ext uri="{FF2B5EF4-FFF2-40B4-BE49-F238E27FC236}">
                <a16:creationId xmlns:a16="http://schemas.microsoft.com/office/drawing/2014/main" id="{4BC989BA-20D0-DAE8-51A7-FD09DA45A680}"/>
              </a:ext>
            </a:extLst>
          </p:cNvPr>
          <p:cNvSpPr txBox="1"/>
          <p:nvPr/>
        </p:nvSpPr>
        <p:spPr>
          <a:xfrm>
            <a:off x="513026" y="2777811"/>
            <a:ext cx="11275551" cy="3863237"/>
          </a:xfrm>
          <a:prstGeom prst="rect">
            <a:avLst/>
          </a:prstGeom>
        </p:spPr>
        <p:txBody>
          <a:bodyPr vert="horz" wrap="square" lIns="0" tIns="8953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705"/>
              </a:spcBef>
            </a:pPr>
            <a:endParaRPr lang="en-GB" sz="3600" b="1" dirty="0">
              <a:solidFill>
                <a:srgbClr val="FF0000"/>
              </a:solidFill>
              <a:ea typeface="Calibri"/>
              <a:cs typeface="Calibri"/>
            </a:endParaRPr>
          </a:p>
          <a:p>
            <a:pPr marL="12700">
              <a:spcBef>
                <a:spcPts val="705"/>
              </a:spcBef>
            </a:pPr>
            <a:endParaRPr lang="en-GB" sz="3600" b="1" dirty="0">
              <a:solidFill>
                <a:srgbClr val="FF0000"/>
              </a:solidFill>
              <a:ea typeface="Calibri"/>
              <a:cs typeface="Calibri"/>
            </a:endParaRPr>
          </a:p>
          <a:p>
            <a:pPr marL="12700">
              <a:spcBef>
                <a:spcPts val="705"/>
              </a:spcBef>
            </a:pPr>
            <a:r>
              <a:rPr lang="en-GB" sz="3600" b="1" dirty="0">
                <a:solidFill>
                  <a:srgbClr val="FF0000"/>
                </a:solidFill>
                <a:ea typeface="Calibri"/>
                <a:cs typeface="Calibri"/>
                <a:hlinkClick r:id="rId3"/>
              </a:rPr>
              <a:t>d.birkin@taverhamhigh.org</a:t>
            </a:r>
            <a:r>
              <a:rPr lang="en-GB" sz="3600" b="1">
                <a:solidFill>
                  <a:srgbClr val="FF0000"/>
                </a:solidFill>
                <a:ea typeface="Calibri"/>
                <a:cs typeface="Calibri"/>
              </a:rPr>
              <a:t> - Head of Year 7</a:t>
            </a:r>
            <a:endParaRPr lang="en-GB">
              <a:solidFill>
                <a:srgbClr val="000000"/>
              </a:solidFill>
              <a:ea typeface="Calibri"/>
              <a:cs typeface="Calibri"/>
            </a:endParaRPr>
          </a:p>
          <a:p>
            <a:pPr marL="12700">
              <a:spcBef>
                <a:spcPts val="705"/>
              </a:spcBef>
            </a:pPr>
            <a:r>
              <a:rPr lang="en-GB" sz="3600" b="1" dirty="0">
                <a:solidFill>
                  <a:srgbClr val="FF0000"/>
                </a:solidFill>
                <a:ea typeface="Calibri"/>
                <a:cs typeface="Calibri"/>
                <a:hlinkClick r:id="rId4"/>
              </a:rPr>
              <a:t>t.gardiner@taverhamhigh.org</a:t>
            </a:r>
            <a:r>
              <a:rPr lang="en-GB" sz="3600" b="1" dirty="0">
                <a:solidFill>
                  <a:srgbClr val="FF0000"/>
                </a:solidFill>
                <a:ea typeface="Calibri"/>
                <a:cs typeface="Calibri"/>
              </a:rPr>
              <a:t> - Transition Lead</a:t>
            </a:r>
          </a:p>
          <a:p>
            <a:pPr marL="12700">
              <a:spcBef>
                <a:spcPts val="705"/>
              </a:spcBef>
            </a:pPr>
            <a:r>
              <a:rPr lang="en-GB" sz="3600" b="1" dirty="0">
                <a:solidFill>
                  <a:srgbClr val="FF0000"/>
                </a:solidFill>
                <a:ea typeface="Calibri"/>
                <a:cs typeface="Calibri"/>
                <a:hlinkClick r:id="rId5"/>
              </a:rPr>
              <a:t>THSsenco@taverhamhigh.org</a:t>
            </a:r>
            <a:r>
              <a:rPr lang="en-GB" sz="3600" b="1" dirty="0">
                <a:solidFill>
                  <a:srgbClr val="FF0000"/>
                </a:solidFill>
                <a:ea typeface="Calibri"/>
                <a:cs typeface="Calibri"/>
              </a:rPr>
              <a:t> - SENCO</a:t>
            </a:r>
            <a:endParaRPr lang="en-GB" sz="3600" b="1" dirty="0">
              <a:solidFill>
                <a:srgbClr val="FF0000"/>
              </a:solidFill>
              <a:cs typeface="Calibri"/>
            </a:endParaRPr>
          </a:p>
          <a:p>
            <a:pPr marL="12700">
              <a:spcBef>
                <a:spcPts val="705"/>
              </a:spcBef>
            </a:pPr>
            <a:r>
              <a:rPr lang="en-GB" sz="3600" b="1" dirty="0">
                <a:solidFill>
                  <a:schemeClr val="bg1"/>
                </a:solidFill>
                <a:cs typeface="Calibri"/>
                <a:hlinkClick r:id="rId6">
                  <a:extLst>
                    <a:ext uri="{A12FA001-AC4F-418D-AE19-62706E023703}">
                      <ahyp:hlinkClr xmlns:ahyp="http://schemas.microsoft.com/office/drawing/2018/hyperlinkcolor" val="tx"/>
                    </a:ext>
                  </a:extLst>
                </a:hlinkClick>
              </a:rPr>
              <a:t>s.derrick@taverhamhigh.org</a:t>
            </a:r>
            <a:r>
              <a:rPr lang="en-GB" sz="3600" b="1" dirty="0">
                <a:solidFill>
                  <a:schemeClr val="bg1"/>
                </a:solidFill>
                <a:cs typeface="Calibri"/>
              </a:rPr>
              <a:t> </a:t>
            </a:r>
          </a:p>
        </p:txBody>
      </p:sp>
      <p:sp>
        <p:nvSpPr>
          <p:cNvPr id="6" name="object 8">
            <a:extLst>
              <a:ext uri="{FF2B5EF4-FFF2-40B4-BE49-F238E27FC236}">
                <a16:creationId xmlns:a16="http://schemas.microsoft.com/office/drawing/2014/main" id="{B741BBCB-FB57-49F1-5791-7507CB87AD21}"/>
              </a:ext>
            </a:extLst>
          </p:cNvPr>
          <p:cNvSpPr txBox="1"/>
          <p:nvPr/>
        </p:nvSpPr>
        <p:spPr>
          <a:xfrm>
            <a:off x="5418773" y="1090935"/>
            <a:ext cx="6666961" cy="259045"/>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indent="-342900">
              <a:lnSpc>
                <a:spcPct val="100000"/>
              </a:lnSpc>
              <a:spcBef>
                <a:spcPts val="100"/>
              </a:spcBef>
              <a:buFont typeface="Symbol"/>
              <a:buChar char=""/>
              <a:tabLst>
                <a:tab pos="354965" algn="l"/>
                <a:tab pos="355600" algn="l"/>
              </a:tabLst>
            </a:pPr>
            <a:endParaRPr lang="en-GB" sz="1600" b="1" spc="-5" dirty="0">
              <a:latin typeface="Rockwell"/>
              <a:cs typeface="Calibri"/>
            </a:endParaRPr>
          </a:p>
        </p:txBody>
      </p:sp>
    </p:spTree>
    <p:extLst>
      <p:ext uri="{BB962C8B-B14F-4D97-AF65-F5344CB8AC3E}">
        <p14:creationId xmlns:p14="http://schemas.microsoft.com/office/powerpoint/2010/main" val="389820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wall, person, person, indoor&#10;&#10;Description automatically generated">
            <a:extLst>
              <a:ext uri="{FF2B5EF4-FFF2-40B4-BE49-F238E27FC236}">
                <a16:creationId xmlns:a16="http://schemas.microsoft.com/office/drawing/2014/main" id="{2DE7C685-7E98-7E0E-370C-E5CA3ED684A6}"/>
              </a:ext>
            </a:extLst>
          </p:cNvPr>
          <p:cNvPicPr>
            <a:picLocks noChangeAspect="1"/>
          </p:cNvPicPr>
          <p:nvPr/>
        </p:nvPicPr>
        <p:blipFill>
          <a:blip r:embed="rId2"/>
          <a:stretch>
            <a:fillRect/>
          </a:stretch>
        </p:blipFill>
        <p:spPr>
          <a:xfrm>
            <a:off x="302532" y="366083"/>
            <a:ext cx="1647825" cy="2114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A person with blonde hair smiling&#10;&#10;Description automatically generated">
            <a:extLst>
              <a:ext uri="{FF2B5EF4-FFF2-40B4-BE49-F238E27FC236}">
                <a16:creationId xmlns:a16="http://schemas.microsoft.com/office/drawing/2014/main" id="{E18AD62A-D7F4-C5FF-D33D-DC104D349F66}"/>
              </a:ext>
            </a:extLst>
          </p:cNvPr>
          <p:cNvPicPr>
            <a:picLocks noChangeAspect="1"/>
          </p:cNvPicPr>
          <p:nvPr/>
        </p:nvPicPr>
        <p:blipFill>
          <a:blip r:embed="rId3"/>
          <a:stretch>
            <a:fillRect/>
          </a:stretch>
        </p:blipFill>
        <p:spPr>
          <a:xfrm>
            <a:off x="255332" y="4708769"/>
            <a:ext cx="1689100" cy="19653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8" name="Oval Callout 17"/>
          <p:cNvSpPr/>
          <p:nvPr/>
        </p:nvSpPr>
        <p:spPr>
          <a:xfrm>
            <a:off x="6102554" y="3196163"/>
            <a:ext cx="4038104" cy="2976832"/>
          </a:xfrm>
          <a:prstGeom prst="wedgeEllipseCallout">
            <a:avLst>
              <a:gd name="adj1" fmla="val 52515"/>
              <a:gd name="adj2" fmla="val 3022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a:off x="1818746" y="3582444"/>
            <a:ext cx="4098579" cy="2731187"/>
          </a:xfrm>
          <a:prstGeom prst="wedgeEllipseCallout">
            <a:avLst>
              <a:gd name="adj1" fmla="val -59647"/>
              <a:gd name="adj2" fmla="val 1587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a:off x="2107282" y="109098"/>
            <a:ext cx="4098579" cy="2444643"/>
          </a:xfrm>
          <a:prstGeom prst="wedgeEllipseCallout">
            <a:avLst>
              <a:gd name="adj1" fmla="val -59647"/>
              <a:gd name="adj2" fmla="val 1587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C140728-E02F-AA3C-0B71-18DF4DA32AEF}"/>
              </a:ext>
            </a:extLst>
          </p:cNvPr>
          <p:cNvSpPr txBox="1"/>
          <p:nvPr/>
        </p:nvSpPr>
        <p:spPr>
          <a:xfrm>
            <a:off x="2166471" y="266967"/>
            <a:ext cx="4023965" cy="193899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Rockwell"/>
              </a:rPr>
              <a:t>Mr. Blowers:</a:t>
            </a:r>
            <a:endParaRPr lang="en-US" sz="2800" dirty="0">
              <a:solidFill>
                <a:schemeClr val="bg1"/>
              </a:solidFill>
            </a:endParaRPr>
          </a:p>
          <a:p>
            <a:pPr algn="ctr"/>
            <a:r>
              <a:rPr lang="en-US" sz="2000" b="1" dirty="0" err="1">
                <a:solidFill>
                  <a:schemeClr val="bg1"/>
                </a:solidFill>
                <a:latin typeface="Rockwell"/>
              </a:rPr>
              <a:t>Behaviour</a:t>
            </a:r>
            <a:r>
              <a:rPr lang="en-US" sz="2000" b="1" dirty="0">
                <a:solidFill>
                  <a:schemeClr val="bg1"/>
                </a:solidFill>
                <a:latin typeface="Rockwell"/>
              </a:rPr>
              <a:t> Lead</a:t>
            </a:r>
          </a:p>
          <a:p>
            <a:pPr algn="ctr"/>
            <a:r>
              <a:rPr lang="en-US" dirty="0">
                <a:solidFill>
                  <a:schemeClr val="bg1"/>
                </a:solidFill>
                <a:latin typeface="Rockwell"/>
              </a:rPr>
              <a:t>My role is to review </a:t>
            </a:r>
            <a:r>
              <a:rPr lang="en-US" dirty="0" err="1">
                <a:solidFill>
                  <a:schemeClr val="bg1"/>
                </a:solidFill>
                <a:latin typeface="Rockwell"/>
              </a:rPr>
              <a:t>behaviour</a:t>
            </a:r>
            <a:r>
              <a:rPr lang="en-US" dirty="0">
                <a:solidFill>
                  <a:schemeClr val="bg1"/>
                </a:solidFill>
                <a:latin typeface="Rockwell"/>
              </a:rPr>
              <a:t> on a daily basis and support Head of Year in following up negative and positive </a:t>
            </a:r>
            <a:r>
              <a:rPr lang="en-US" dirty="0" err="1">
                <a:solidFill>
                  <a:schemeClr val="bg1"/>
                </a:solidFill>
                <a:latin typeface="Rockwell"/>
              </a:rPr>
              <a:t>behaviour</a:t>
            </a:r>
            <a:r>
              <a:rPr lang="en-US" dirty="0">
                <a:solidFill>
                  <a:schemeClr val="bg1"/>
                </a:solidFill>
                <a:latin typeface="Rockwell"/>
              </a:rPr>
              <a:t> points. </a:t>
            </a:r>
          </a:p>
        </p:txBody>
      </p:sp>
      <p:sp>
        <p:nvSpPr>
          <p:cNvPr id="13" name="TextBox 12">
            <a:extLst>
              <a:ext uri="{FF2B5EF4-FFF2-40B4-BE49-F238E27FC236}">
                <a16:creationId xmlns:a16="http://schemas.microsoft.com/office/drawing/2014/main" id="{6A9296AB-BFFD-9046-8AEA-05622E917E15}"/>
              </a:ext>
            </a:extLst>
          </p:cNvPr>
          <p:cNvSpPr txBox="1"/>
          <p:nvPr/>
        </p:nvSpPr>
        <p:spPr>
          <a:xfrm>
            <a:off x="1949057" y="3868988"/>
            <a:ext cx="4023965" cy="206210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Rockwell"/>
              </a:rPr>
              <a:t>Mrs. Gardiner:</a:t>
            </a:r>
            <a:endParaRPr lang="en-US" sz="2800" dirty="0">
              <a:solidFill>
                <a:schemeClr val="bg1"/>
              </a:solidFill>
            </a:endParaRPr>
          </a:p>
          <a:p>
            <a:pPr algn="ctr"/>
            <a:r>
              <a:rPr lang="en-US" sz="2000" b="1" dirty="0">
                <a:solidFill>
                  <a:schemeClr val="bg1"/>
                </a:solidFill>
                <a:latin typeface="Rockwell"/>
              </a:rPr>
              <a:t>Transition Lead</a:t>
            </a:r>
          </a:p>
          <a:p>
            <a:pPr algn="ctr"/>
            <a:r>
              <a:rPr lang="en-US" sz="1600" dirty="0">
                <a:solidFill>
                  <a:schemeClr val="bg1"/>
                </a:solidFill>
                <a:latin typeface="Rockwell"/>
              </a:rPr>
              <a:t>My role is to help with transitions to THS and make sure they're as smooth as possible. I work with students, parents and current teachers and am 1 of many people students can talk to.</a:t>
            </a:r>
          </a:p>
        </p:txBody>
      </p:sp>
      <p:sp>
        <p:nvSpPr>
          <p:cNvPr id="14" name="TextBox 13">
            <a:extLst>
              <a:ext uri="{FF2B5EF4-FFF2-40B4-BE49-F238E27FC236}">
                <a16:creationId xmlns:a16="http://schemas.microsoft.com/office/drawing/2014/main" id="{DA9D0857-1643-92C1-4F66-D1C5358478F0}"/>
              </a:ext>
            </a:extLst>
          </p:cNvPr>
          <p:cNvSpPr txBox="1"/>
          <p:nvPr/>
        </p:nvSpPr>
        <p:spPr>
          <a:xfrm>
            <a:off x="6344421" y="3429242"/>
            <a:ext cx="3789574" cy="323165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Rockwell"/>
              </a:rPr>
              <a:t>Miss Birkin</a:t>
            </a:r>
            <a:endParaRPr lang="en-US" sz="2800">
              <a:solidFill>
                <a:schemeClr val="bg1"/>
              </a:solidFill>
              <a:ea typeface="Calibri"/>
              <a:cs typeface="Calibri"/>
            </a:endParaRPr>
          </a:p>
          <a:p>
            <a:pPr algn="ctr"/>
            <a:r>
              <a:rPr lang="en-US" sz="2000" b="1" dirty="0">
                <a:solidFill>
                  <a:schemeClr val="bg1"/>
                </a:solidFill>
                <a:latin typeface="Rockwell"/>
              </a:rPr>
              <a:t>Head of Year 7</a:t>
            </a:r>
          </a:p>
          <a:p>
            <a:pPr algn="ctr"/>
            <a:r>
              <a:rPr lang="en-US" dirty="0">
                <a:solidFill>
                  <a:schemeClr val="bg1"/>
                </a:solidFill>
                <a:latin typeface="Rockwell"/>
              </a:rPr>
              <a:t>My role is to make sure students are happy, achieving and behaving in school. I will be there daily for any worries or stresses and regularly speak to parents and pastoral team.</a:t>
            </a:r>
          </a:p>
          <a:p>
            <a:pPr algn="ctr"/>
            <a:endParaRPr lang="en-US" sz="3200" b="1" dirty="0">
              <a:solidFill>
                <a:schemeClr val="bg1"/>
              </a:solidFill>
              <a:latin typeface="Rockwell"/>
            </a:endParaRPr>
          </a:p>
          <a:p>
            <a:pPr algn="ctr"/>
            <a:endParaRPr lang="en-US" dirty="0">
              <a:solidFill>
                <a:schemeClr val="bg1"/>
              </a:solidFill>
              <a:latin typeface="Rockwell"/>
            </a:endParaRPr>
          </a:p>
        </p:txBody>
      </p:sp>
      <p:pic>
        <p:nvPicPr>
          <p:cNvPr id="16" name="Picture 15" descr="A picture containing text&#10;&#10;Description automatically generated">
            <a:extLst>
              <a:ext uri="{FF2B5EF4-FFF2-40B4-BE49-F238E27FC236}">
                <a16:creationId xmlns:a16="http://schemas.microsoft.com/office/drawing/2014/main" id="{081A9E42-ADFA-75D4-2A1F-7195334B9A81}"/>
              </a:ext>
            </a:extLst>
          </p:cNvPr>
          <p:cNvPicPr>
            <a:picLocks noChangeAspect="1"/>
          </p:cNvPicPr>
          <p:nvPr/>
        </p:nvPicPr>
        <p:blipFill>
          <a:blip r:embed="rId4"/>
          <a:stretch>
            <a:fillRect/>
          </a:stretch>
        </p:blipFill>
        <p:spPr>
          <a:xfrm>
            <a:off x="10124647" y="109098"/>
            <a:ext cx="2003122" cy="903238"/>
          </a:xfrm>
          <a:prstGeom prst="rect">
            <a:avLst/>
          </a:prstGeom>
        </p:spPr>
      </p:pic>
      <p:sp>
        <p:nvSpPr>
          <p:cNvPr id="9" name="TextBox 8">
            <a:extLst>
              <a:ext uri="{FF2B5EF4-FFF2-40B4-BE49-F238E27FC236}">
                <a16:creationId xmlns:a16="http://schemas.microsoft.com/office/drawing/2014/main" id="{97BC1AEF-D53E-3C39-5DB0-62E4F9D23C8F}"/>
              </a:ext>
            </a:extLst>
          </p:cNvPr>
          <p:cNvSpPr txBox="1"/>
          <p:nvPr/>
        </p:nvSpPr>
        <p:spPr>
          <a:xfrm>
            <a:off x="6891655" y="194639"/>
            <a:ext cx="59805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chemeClr val="accent5">
                    <a:lumMod val="50000"/>
                  </a:schemeClr>
                </a:solidFill>
              </a:rPr>
              <a:t>MEET </a:t>
            </a:r>
          </a:p>
          <a:p>
            <a:r>
              <a:rPr lang="en-GB" sz="6000" b="1" dirty="0">
                <a:solidFill>
                  <a:schemeClr val="accent5">
                    <a:lumMod val="50000"/>
                  </a:schemeClr>
                </a:solidFill>
              </a:rPr>
              <a:t>THE </a:t>
            </a:r>
          </a:p>
          <a:p>
            <a:r>
              <a:rPr lang="en-GB" sz="6000" b="1" dirty="0">
                <a:solidFill>
                  <a:schemeClr val="accent5">
                    <a:lumMod val="50000"/>
                  </a:schemeClr>
                </a:solidFill>
              </a:rPr>
              <a:t>TEAM</a:t>
            </a:r>
          </a:p>
        </p:txBody>
      </p:sp>
      <p:pic>
        <p:nvPicPr>
          <p:cNvPr id="2" name="Picture 1" descr="A person smiling at the camera&#10;&#10;AI-generated content may be incorrect.">
            <a:extLst>
              <a:ext uri="{FF2B5EF4-FFF2-40B4-BE49-F238E27FC236}">
                <a16:creationId xmlns:a16="http://schemas.microsoft.com/office/drawing/2014/main" id="{EA69760A-EF1A-D186-1F8C-76E2EAF99E47}"/>
              </a:ext>
            </a:extLst>
          </p:cNvPr>
          <p:cNvPicPr>
            <a:picLocks noChangeAspect="1"/>
          </p:cNvPicPr>
          <p:nvPr/>
        </p:nvPicPr>
        <p:blipFill>
          <a:blip r:embed="rId5"/>
          <a:stretch>
            <a:fillRect/>
          </a:stretch>
        </p:blipFill>
        <p:spPr>
          <a:xfrm>
            <a:off x="10152533" y="4062001"/>
            <a:ext cx="1971675" cy="2609850"/>
          </a:xfrm>
          <a:prstGeom prst="rect">
            <a:avLst/>
          </a:prstGeom>
        </p:spPr>
      </p:pic>
    </p:spTree>
    <p:extLst>
      <p:ext uri="{BB962C8B-B14F-4D97-AF65-F5344CB8AC3E}">
        <p14:creationId xmlns:p14="http://schemas.microsoft.com/office/powerpoint/2010/main" val="255121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9093896" y="4534223"/>
            <a:ext cx="2825577" cy="2271410"/>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8943840" y="2020288"/>
            <a:ext cx="2968411" cy="2271410"/>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4921827" y="3257456"/>
            <a:ext cx="3690273" cy="2688068"/>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54281" y="3190787"/>
            <a:ext cx="4422867" cy="3347799"/>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254282" y="350729"/>
            <a:ext cx="3328162" cy="2331487"/>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Logo, company name&#10;&#10;Description automatically generated">
            <a:extLst>
              <a:ext uri="{FF2B5EF4-FFF2-40B4-BE49-F238E27FC236}">
                <a16:creationId xmlns:a16="http://schemas.microsoft.com/office/drawing/2014/main" id="{A0C1197B-8134-63C5-2A30-7E1413EFC8C0}"/>
              </a:ext>
            </a:extLst>
          </p:cNvPr>
          <p:cNvPicPr>
            <a:picLocks noChangeAspect="1"/>
          </p:cNvPicPr>
          <p:nvPr/>
        </p:nvPicPr>
        <p:blipFill>
          <a:blip r:embed="rId2"/>
          <a:stretch>
            <a:fillRect/>
          </a:stretch>
        </p:blipFill>
        <p:spPr>
          <a:xfrm>
            <a:off x="8943350" y="79248"/>
            <a:ext cx="3050875" cy="1878222"/>
          </a:xfrm>
          <a:prstGeom prst="rect">
            <a:avLst/>
          </a:prstGeom>
        </p:spPr>
      </p:pic>
      <p:sp>
        <p:nvSpPr>
          <p:cNvPr id="8" name="TextBox 7">
            <a:extLst>
              <a:ext uri="{FF2B5EF4-FFF2-40B4-BE49-F238E27FC236}">
                <a16:creationId xmlns:a16="http://schemas.microsoft.com/office/drawing/2014/main" id="{69588D23-A081-4DF8-10DF-E32A200C2ABC}"/>
              </a:ext>
            </a:extLst>
          </p:cNvPr>
          <p:cNvSpPr txBox="1"/>
          <p:nvPr/>
        </p:nvSpPr>
        <p:spPr>
          <a:xfrm>
            <a:off x="254282" y="3257456"/>
            <a:ext cx="4426530" cy="30162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rgbClr val="FFFFFF"/>
                </a:solidFill>
                <a:latin typeface="Calibri"/>
                <a:ea typeface="Calibri"/>
                <a:cs typeface="Calibri"/>
              </a:rPr>
              <a:t>Form Tutor</a:t>
            </a:r>
            <a:r>
              <a:rPr lang="en-GB" b="1">
                <a:solidFill>
                  <a:srgbClr val="FFFFFF"/>
                </a:solidFill>
                <a:latin typeface="Calibri"/>
                <a:ea typeface="Calibri"/>
                <a:cs typeface="Calibri"/>
              </a:rPr>
              <a:t> -</a:t>
            </a:r>
            <a:r>
              <a:rPr lang="en-GB" dirty="0">
                <a:solidFill>
                  <a:srgbClr val="FFFFFF"/>
                </a:solidFill>
                <a:latin typeface="Calibri"/>
                <a:ea typeface="Calibri"/>
                <a:cs typeface="Calibri"/>
              </a:rPr>
              <a:t> </a:t>
            </a:r>
            <a:endParaRPr lang="en-US" dirty="0"/>
          </a:p>
          <a:p>
            <a:pPr algn="ctr"/>
            <a:r>
              <a:rPr lang="en-GB" dirty="0">
                <a:solidFill>
                  <a:srgbClr val="FFFFFF"/>
                </a:solidFill>
                <a:latin typeface="Calibri"/>
                <a:ea typeface="Calibri"/>
                <a:cs typeface="Calibri"/>
              </a:rPr>
              <a:t>They should be the first person you will turn to for help or advice.  A Form Tutor's role is to care for you and monitoring your progress both academically and socially making sure you succeed.  Please also let them or your HOY know, as soon as </a:t>
            </a:r>
            <a:endParaRPr lang="en-GB"/>
          </a:p>
          <a:p>
            <a:pPr algn="ctr"/>
            <a:r>
              <a:rPr lang="en-GB" dirty="0">
                <a:solidFill>
                  <a:srgbClr val="FFFFFF"/>
                </a:solidFill>
                <a:latin typeface="Calibri"/>
                <a:ea typeface="Calibri"/>
                <a:cs typeface="Calibri"/>
              </a:rPr>
              <a:t>possible, if there are any problems at home or medical issues. </a:t>
            </a:r>
            <a:endParaRPr lang="en-GB">
              <a:solidFill>
                <a:srgbClr val="FFFFFF"/>
              </a:solidFill>
              <a:latin typeface="Calibri"/>
              <a:ea typeface="Calibri"/>
              <a:cs typeface="Calibri"/>
            </a:endParaRPr>
          </a:p>
        </p:txBody>
      </p:sp>
      <p:sp>
        <p:nvSpPr>
          <p:cNvPr id="11" name="TextBox 10">
            <a:extLst>
              <a:ext uri="{FF2B5EF4-FFF2-40B4-BE49-F238E27FC236}">
                <a16:creationId xmlns:a16="http://schemas.microsoft.com/office/drawing/2014/main" id="{A66542BA-1B58-9A32-C148-55F6D53E4CE5}"/>
              </a:ext>
            </a:extLst>
          </p:cNvPr>
          <p:cNvSpPr txBox="1"/>
          <p:nvPr/>
        </p:nvSpPr>
        <p:spPr>
          <a:xfrm>
            <a:off x="484320" y="497002"/>
            <a:ext cx="2845020" cy="218521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FFFFFF"/>
                </a:solidFill>
                <a:latin typeface="Calibri"/>
                <a:ea typeface="Calibri"/>
                <a:cs typeface="Calibri"/>
              </a:rPr>
              <a:t>Head of Year </a:t>
            </a:r>
            <a:endParaRPr lang="en-US" dirty="0"/>
          </a:p>
          <a:p>
            <a:pPr algn="ctr"/>
            <a:r>
              <a:rPr lang="en-GB" sz="2400" b="1" dirty="0">
                <a:solidFill>
                  <a:srgbClr val="FFFFFF"/>
                </a:solidFill>
                <a:latin typeface="Calibri"/>
                <a:ea typeface="Calibri"/>
                <a:cs typeface="Calibri"/>
              </a:rPr>
              <a:t>(Miss Birkin)</a:t>
            </a:r>
          </a:p>
          <a:p>
            <a:pPr algn="ctr"/>
            <a:r>
              <a:rPr lang="en-GB" sz="1600" dirty="0">
                <a:solidFill>
                  <a:schemeClr val="bg1"/>
                </a:solidFill>
                <a:latin typeface="Calibri"/>
                <a:ea typeface="Calibri"/>
                <a:cs typeface="Calibri"/>
              </a:rPr>
              <a:t>The key roles of the Head of </a:t>
            </a:r>
            <a:endParaRPr lang="en-GB" sz="1600" dirty="0">
              <a:solidFill>
                <a:schemeClr val="bg1"/>
              </a:solidFill>
              <a:latin typeface="The Hand"/>
              <a:ea typeface="Calibri"/>
              <a:cs typeface="Calibri"/>
            </a:endParaRPr>
          </a:p>
          <a:p>
            <a:pPr algn="ctr"/>
            <a:r>
              <a:rPr lang="en-GB" sz="1600" dirty="0">
                <a:solidFill>
                  <a:schemeClr val="bg1"/>
                </a:solidFill>
                <a:latin typeface="Calibri"/>
                <a:ea typeface="Calibri"/>
                <a:cs typeface="Calibri"/>
              </a:rPr>
              <a:t>Year are attendance, behaviour,  bullying and welfare &amp; guidance.</a:t>
            </a:r>
            <a:endParaRPr lang="en-GB" sz="1600" dirty="0">
              <a:solidFill>
                <a:schemeClr val="bg1"/>
              </a:solidFill>
            </a:endParaRPr>
          </a:p>
          <a:p>
            <a:pPr algn="ctr"/>
            <a:endParaRPr lang="en-GB" sz="2400" b="1" dirty="0">
              <a:solidFill>
                <a:srgbClr val="FFFFFF"/>
              </a:solidFill>
              <a:latin typeface="Calibri"/>
              <a:ea typeface="Calibri"/>
              <a:cs typeface="Calibri"/>
            </a:endParaRPr>
          </a:p>
        </p:txBody>
      </p:sp>
      <p:sp>
        <p:nvSpPr>
          <p:cNvPr id="13" name="TextBox 12">
            <a:extLst>
              <a:ext uri="{FF2B5EF4-FFF2-40B4-BE49-F238E27FC236}">
                <a16:creationId xmlns:a16="http://schemas.microsoft.com/office/drawing/2014/main" id="{DB61512B-A15B-E6A1-E1C4-53A5B415BCA0}"/>
              </a:ext>
            </a:extLst>
          </p:cNvPr>
          <p:cNvSpPr txBox="1"/>
          <p:nvPr/>
        </p:nvSpPr>
        <p:spPr>
          <a:xfrm>
            <a:off x="8998789" y="2209553"/>
            <a:ext cx="2854349" cy="218521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FFFFFF"/>
                </a:solidFill>
                <a:latin typeface="Calibri"/>
                <a:ea typeface="Calibri"/>
                <a:cs typeface="Calibri"/>
              </a:rPr>
              <a:t>Transition Lead </a:t>
            </a:r>
            <a:endParaRPr lang="en-US" dirty="0"/>
          </a:p>
          <a:p>
            <a:pPr algn="ctr"/>
            <a:r>
              <a:rPr lang="en-GB" sz="2400" b="1" dirty="0">
                <a:solidFill>
                  <a:srgbClr val="FFFFFF"/>
                </a:solidFill>
                <a:latin typeface="Calibri"/>
                <a:ea typeface="Calibri"/>
                <a:cs typeface="Calibri"/>
              </a:rPr>
              <a:t>(Mrs Gardiner)</a:t>
            </a:r>
          </a:p>
          <a:p>
            <a:pPr algn="ctr"/>
            <a:r>
              <a:rPr lang="en-GB" sz="1600" dirty="0">
                <a:solidFill>
                  <a:schemeClr val="bg1"/>
                </a:solidFill>
                <a:latin typeface="Calibri"/>
                <a:ea typeface="Calibri"/>
                <a:cs typeface="Calibri"/>
              </a:rPr>
              <a:t>The key role of the Transition Lead is creating a smooth transition </a:t>
            </a:r>
            <a:endParaRPr lang="en-GB" sz="1600" dirty="0">
              <a:solidFill>
                <a:schemeClr val="bg1"/>
              </a:solidFill>
              <a:latin typeface="The Hand"/>
              <a:ea typeface="Calibri"/>
              <a:cs typeface="Calibri"/>
            </a:endParaRPr>
          </a:p>
          <a:p>
            <a:pPr algn="ctr"/>
            <a:r>
              <a:rPr lang="en-GB" sz="1600" dirty="0">
                <a:solidFill>
                  <a:schemeClr val="bg1"/>
                </a:solidFill>
                <a:latin typeface="Calibri"/>
                <a:ea typeface="Calibri"/>
                <a:cs typeface="Calibri"/>
              </a:rPr>
              <a:t>for you</a:t>
            </a:r>
            <a:endParaRPr lang="en-GB" sz="1600" dirty="0">
              <a:solidFill>
                <a:schemeClr val="bg1"/>
              </a:solidFill>
              <a:latin typeface="The Hand"/>
              <a:ea typeface="Calibri"/>
              <a:cs typeface="Calibri"/>
            </a:endParaRPr>
          </a:p>
          <a:p>
            <a:pPr algn="ctr"/>
            <a:endParaRPr lang="en-GB" sz="2400" b="1" dirty="0">
              <a:solidFill>
                <a:srgbClr val="FFFFFF"/>
              </a:solidFill>
              <a:latin typeface="Calibri"/>
              <a:ea typeface="Calibri"/>
              <a:cs typeface="Calibri"/>
            </a:endParaRPr>
          </a:p>
        </p:txBody>
      </p:sp>
      <p:sp>
        <p:nvSpPr>
          <p:cNvPr id="15" name="TextBox 14">
            <a:extLst>
              <a:ext uri="{FF2B5EF4-FFF2-40B4-BE49-F238E27FC236}">
                <a16:creationId xmlns:a16="http://schemas.microsoft.com/office/drawing/2014/main" id="{C8863534-79E1-81FE-2B4A-C86F31DAA07E}"/>
              </a:ext>
            </a:extLst>
          </p:cNvPr>
          <p:cNvSpPr txBox="1"/>
          <p:nvPr/>
        </p:nvSpPr>
        <p:spPr>
          <a:xfrm>
            <a:off x="9033853" y="4659859"/>
            <a:ext cx="2945661" cy="243143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FFFFFF"/>
                </a:solidFill>
                <a:latin typeface="Calibri"/>
                <a:ea typeface="Calibri"/>
                <a:cs typeface="Calibri"/>
              </a:rPr>
              <a:t>Behaviour Lead </a:t>
            </a:r>
            <a:endParaRPr lang="en-US" dirty="0">
              <a:solidFill>
                <a:srgbClr val="FFFFFF"/>
              </a:solidFill>
            </a:endParaRPr>
          </a:p>
          <a:p>
            <a:pPr algn="ctr"/>
            <a:r>
              <a:rPr lang="en-GB" sz="2400" b="1" dirty="0">
                <a:solidFill>
                  <a:srgbClr val="FFFFFF"/>
                </a:solidFill>
                <a:latin typeface="Calibri"/>
                <a:ea typeface="Calibri"/>
                <a:cs typeface="Calibri"/>
              </a:rPr>
              <a:t>(Mr. Blowers)</a:t>
            </a:r>
          </a:p>
          <a:p>
            <a:pPr algn="ctr"/>
            <a:r>
              <a:rPr lang="en-GB" sz="1600" dirty="0">
                <a:solidFill>
                  <a:srgbClr val="FFFFFF"/>
                </a:solidFill>
                <a:latin typeface="Calibri"/>
                <a:ea typeface="Calibri"/>
                <a:cs typeface="Calibri"/>
              </a:rPr>
              <a:t>The key role of the Behaviour Lead is the welfare &amp; guidance of  students, seeking alternative provision &amp; </a:t>
            </a:r>
            <a:endParaRPr lang="en-GB" sz="1600" dirty="0">
              <a:solidFill>
                <a:srgbClr val="FFFFFF"/>
              </a:solidFill>
              <a:latin typeface="The Hand"/>
              <a:ea typeface="Calibri"/>
              <a:cs typeface="Calibri"/>
            </a:endParaRPr>
          </a:p>
          <a:p>
            <a:pPr algn="ctr"/>
            <a:r>
              <a:rPr lang="en-GB" sz="1600" dirty="0">
                <a:solidFill>
                  <a:srgbClr val="FFFFFF"/>
                </a:solidFill>
                <a:latin typeface="Calibri"/>
                <a:ea typeface="Calibri"/>
                <a:cs typeface="Calibri"/>
              </a:rPr>
              <a:t>promoting praise and rewards.</a:t>
            </a:r>
            <a:endParaRPr lang="en-GB" sz="1600" dirty="0">
              <a:solidFill>
                <a:srgbClr val="FFFFFF"/>
              </a:solidFill>
            </a:endParaRPr>
          </a:p>
          <a:p>
            <a:pPr algn="ctr"/>
            <a:endParaRPr lang="en-GB" sz="2400" b="1" dirty="0">
              <a:solidFill>
                <a:srgbClr val="FFFFFF"/>
              </a:solidFill>
              <a:latin typeface="Calibri"/>
              <a:ea typeface="Calibri"/>
              <a:cs typeface="Calibri"/>
            </a:endParaRPr>
          </a:p>
        </p:txBody>
      </p:sp>
      <p:sp>
        <p:nvSpPr>
          <p:cNvPr id="17" name="TextBox 16">
            <a:extLst>
              <a:ext uri="{FF2B5EF4-FFF2-40B4-BE49-F238E27FC236}">
                <a16:creationId xmlns:a16="http://schemas.microsoft.com/office/drawing/2014/main" id="{1893014B-7865-3221-E0B0-FF2C1A1BE11E}"/>
              </a:ext>
            </a:extLst>
          </p:cNvPr>
          <p:cNvSpPr txBox="1"/>
          <p:nvPr/>
        </p:nvSpPr>
        <p:spPr>
          <a:xfrm>
            <a:off x="4962736" y="3429983"/>
            <a:ext cx="3608457" cy="283154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dirty="0">
                <a:solidFill>
                  <a:schemeClr val="bg1"/>
                </a:solidFill>
                <a:latin typeface="Calibri"/>
                <a:ea typeface="Calibri"/>
                <a:cs typeface="Calibri"/>
              </a:rPr>
              <a:t>Student Support </a:t>
            </a:r>
            <a:endParaRPr lang="en-US" sz="2000" dirty="0">
              <a:solidFill>
                <a:schemeClr val="bg1"/>
              </a:solidFill>
            </a:endParaRPr>
          </a:p>
          <a:p>
            <a:pPr algn="ctr"/>
            <a:r>
              <a:rPr lang="en-GB" sz="2000" b="1" dirty="0">
                <a:solidFill>
                  <a:srgbClr val="000000"/>
                </a:solidFill>
                <a:latin typeface="Calibri"/>
                <a:ea typeface="Calibri"/>
                <a:cs typeface="Calibri"/>
              </a:rPr>
              <a:t> </a:t>
            </a:r>
            <a:r>
              <a:rPr lang="en-GB" b="1" dirty="0">
                <a:solidFill>
                  <a:schemeClr val="bg1"/>
                </a:solidFill>
                <a:latin typeface="Calibri"/>
                <a:ea typeface="Calibri"/>
                <a:cs typeface="Calibri"/>
              </a:rPr>
              <a:t> </a:t>
            </a:r>
            <a:r>
              <a:rPr lang="en-GB" dirty="0">
                <a:solidFill>
                  <a:schemeClr val="bg1"/>
                </a:solidFill>
                <a:latin typeface="Calibri"/>
                <a:ea typeface="Calibri"/>
                <a:cs typeface="Calibri"/>
              </a:rPr>
              <a:t>The role of student support is to </a:t>
            </a:r>
            <a:endParaRPr lang="en-GB" dirty="0">
              <a:solidFill>
                <a:schemeClr val="bg1"/>
              </a:solidFill>
              <a:latin typeface="The Hand"/>
              <a:ea typeface="Calibri"/>
              <a:cs typeface="Calibri"/>
            </a:endParaRPr>
          </a:p>
          <a:p>
            <a:pPr algn="ctr"/>
            <a:r>
              <a:rPr lang="en-GB" dirty="0">
                <a:solidFill>
                  <a:schemeClr val="bg1"/>
                </a:solidFill>
                <a:latin typeface="Calibri"/>
                <a:ea typeface="Calibri"/>
                <a:cs typeface="Calibri"/>
              </a:rPr>
              <a:t>support welfare &amp; guidance of our </a:t>
            </a:r>
            <a:endParaRPr lang="en-GB" dirty="0">
              <a:solidFill>
                <a:schemeClr val="bg1"/>
              </a:solidFill>
              <a:latin typeface="The Hand"/>
              <a:ea typeface="Calibri"/>
              <a:cs typeface="Calibri"/>
            </a:endParaRPr>
          </a:p>
          <a:p>
            <a:pPr algn="ctr"/>
            <a:r>
              <a:rPr lang="en-GB" dirty="0">
                <a:solidFill>
                  <a:schemeClr val="bg1"/>
                </a:solidFill>
                <a:latin typeface="Calibri"/>
                <a:ea typeface="Calibri"/>
                <a:cs typeface="Calibri"/>
              </a:rPr>
              <a:t>students, their  mental health &amp; </a:t>
            </a:r>
            <a:endParaRPr lang="en-GB" dirty="0">
              <a:solidFill>
                <a:schemeClr val="bg1"/>
              </a:solidFill>
              <a:latin typeface="The Hand"/>
              <a:ea typeface="Calibri"/>
              <a:cs typeface="Calibri"/>
            </a:endParaRPr>
          </a:p>
          <a:p>
            <a:pPr algn="ctr"/>
            <a:r>
              <a:rPr lang="en-GB" dirty="0">
                <a:solidFill>
                  <a:schemeClr val="bg1"/>
                </a:solidFill>
                <a:latin typeface="Calibri"/>
                <a:ea typeface="Calibri"/>
                <a:cs typeface="Calibri"/>
              </a:rPr>
              <a:t>wellbeing, safeguarding and to work </a:t>
            </a:r>
            <a:endParaRPr lang="en-GB" dirty="0">
              <a:solidFill>
                <a:schemeClr val="bg1"/>
              </a:solidFill>
              <a:latin typeface="The Hand"/>
              <a:ea typeface="Calibri"/>
              <a:cs typeface="Calibri"/>
            </a:endParaRPr>
          </a:p>
          <a:p>
            <a:pPr algn="ctr"/>
            <a:r>
              <a:rPr lang="en-GB" dirty="0">
                <a:solidFill>
                  <a:schemeClr val="bg1"/>
                </a:solidFill>
                <a:latin typeface="Calibri"/>
                <a:ea typeface="Calibri"/>
                <a:cs typeface="Calibri"/>
              </a:rPr>
              <a:t>with external  agencies/alternative </a:t>
            </a:r>
            <a:endParaRPr lang="en-GB" dirty="0">
              <a:solidFill>
                <a:schemeClr val="bg1"/>
              </a:solidFill>
              <a:latin typeface="The Hand"/>
              <a:ea typeface="Calibri"/>
              <a:cs typeface="Calibri"/>
            </a:endParaRPr>
          </a:p>
          <a:p>
            <a:pPr algn="ctr"/>
            <a:r>
              <a:rPr lang="en-GB" dirty="0">
                <a:solidFill>
                  <a:schemeClr val="bg1"/>
                </a:solidFill>
                <a:latin typeface="Calibri"/>
                <a:ea typeface="Calibri"/>
                <a:cs typeface="Calibri"/>
              </a:rPr>
              <a:t>provision.</a:t>
            </a:r>
            <a:endParaRPr lang="en-GB" dirty="0">
              <a:solidFill>
                <a:schemeClr val="bg1"/>
              </a:solidFill>
            </a:endParaRPr>
          </a:p>
          <a:p>
            <a:pPr algn="ctr"/>
            <a:endParaRPr lang="en-GB" sz="2400" b="1" dirty="0">
              <a:solidFill>
                <a:schemeClr val="bg1"/>
              </a:solidFill>
              <a:latin typeface="Calibri"/>
              <a:ea typeface="Calibri"/>
              <a:cs typeface="Calibri"/>
            </a:endParaRPr>
          </a:p>
          <a:p>
            <a:pPr algn="ctr"/>
            <a:endParaRPr lang="en-GB" sz="2400" b="1" dirty="0">
              <a:solidFill>
                <a:srgbClr val="FFFFFF"/>
              </a:solidFill>
              <a:latin typeface="Calibri"/>
              <a:ea typeface="Calibri"/>
              <a:cs typeface="Calibri"/>
            </a:endParaRPr>
          </a:p>
        </p:txBody>
      </p:sp>
      <p:sp>
        <p:nvSpPr>
          <p:cNvPr id="6" name="TextBox 5">
            <a:extLst>
              <a:ext uri="{FF2B5EF4-FFF2-40B4-BE49-F238E27FC236}">
                <a16:creationId xmlns:a16="http://schemas.microsoft.com/office/drawing/2014/main" id="{3BEFAD77-ED5E-6928-ED2C-1840DF70511B}"/>
              </a:ext>
            </a:extLst>
          </p:cNvPr>
          <p:cNvSpPr txBox="1"/>
          <p:nvPr/>
        </p:nvSpPr>
        <p:spPr>
          <a:xfrm>
            <a:off x="4268207" y="158448"/>
            <a:ext cx="453723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chemeClr val="accent5">
                    <a:lumMod val="50000"/>
                  </a:schemeClr>
                </a:solidFill>
              </a:rPr>
              <a:t>WHO CAN</a:t>
            </a:r>
          </a:p>
          <a:p>
            <a:r>
              <a:rPr lang="en-GB" sz="6000" b="1" dirty="0">
                <a:solidFill>
                  <a:schemeClr val="accent5">
                    <a:lumMod val="50000"/>
                  </a:schemeClr>
                </a:solidFill>
              </a:rPr>
              <a:t>I SPEAK </a:t>
            </a:r>
          </a:p>
          <a:p>
            <a:r>
              <a:rPr lang="en-GB" sz="6000" b="1" dirty="0">
                <a:solidFill>
                  <a:schemeClr val="accent5">
                    <a:lumMod val="50000"/>
                  </a:schemeClr>
                </a:solidFill>
              </a:rPr>
              <a:t>TO?</a:t>
            </a:r>
          </a:p>
        </p:txBody>
      </p:sp>
    </p:spTree>
    <p:extLst>
      <p:ext uri="{BB962C8B-B14F-4D97-AF65-F5344CB8AC3E}">
        <p14:creationId xmlns:p14="http://schemas.microsoft.com/office/powerpoint/2010/main" val="43581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E5A87BC-7EBF-9909-D272-8587AD365413}"/>
              </a:ext>
            </a:extLst>
          </p:cNvPr>
          <p:cNvPicPr>
            <a:picLocks noChangeAspect="1"/>
          </p:cNvPicPr>
          <p:nvPr/>
        </p:nvPicPr>
        <p:blipFill>
          <a:blip r:embed="rId2"/>
          <a:stretch>
            <a:fillRect/>
          </a:stretch>
        </p:blipFill>
        <p:spPr>
          <a:xfrm>
            <a:off x="9298797" y="2636766"/>
            <a:ext cx="2603605" cy="28665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Oval Callout 11"/>
          <p:cNvSpPr/>
          <p:nvPr/>
        </p:nvSpPr>
        <p:spPr>
          <a:xfrm>
            <a:off x="6810991" y="1655155"/>
            <a:ext cx="2402382" cy="1760883"/>
          </a:xfrm>
          <a:prstGeom prst="wedgeEllipseCallout">
            <a:avLst>
              <a:gd name="adj1" fmla="val 65198"/>
              <a:gd name="adj2" fmla="val 58297"/>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ounded Rectangle 10"/>
          <p:cNvSpPr/>
          <p:nvPr/>
        </p:nvSpPr>
        <p:spPr>
          <a:xfrm>
            <a:off x="566959" y="3062844"/>
            <a:ext cx="4894757" cy="3519124"/>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B808DF-AAE8-462E-F737-C3F613042A7D}"/>
              </a:ext>
            </a:extLst>
          </p:cNvPr>
          <p:cNvSpPr>
            <a:spLocks noGrp="1"/>
          </p:cNvSpPr>
          <p:nvPr>
            <p:ph type="title"/>
          </p:nvPr>
        </p:nvSpPr>
        <p:spPr>
          <a:xfrm>
            <a:off x="612648" y="365125"/>
            <a:ext cx="5295015" cy="2063808"/>
          </a:xfrm>
        </p:spPr>
        <p:txBody>
          <a:bodyPr vert="horz" lIns="91440" tIns="45720" rIns="91440" bIns="45720" rtlCol="0" anchor="b">
            <a:noAutofit/>
          </a:bodyPr>
          <a:lstStyle/>
          <a:p>
            <a:r>
              <a:rPr lang="en-US" sz="6600" b="1" dirty="0">
                <a:solidFill>
                  <a:schemeClr val="accent5">
                    <a:lumMod val="50000"/>
                  </a:schemeClr>
                </a:solidFill>
                <a:latin typeface="+mn-lt"/>
              </a:rPr>
              <a:t>STUDENT</a:t>
            </a:r>
            <a:br>
              <a:rPr lang="en-US" sz="6600" b="1" dirty="0">
                <a:solidFill>
                  <a:schemeClr val="accent5">
                    <a:lumMod val="50000"/>
                  </a:schemeClr>
                </a:solidFill>
                <a:latin typeface="+mn-lt"/>
                <a:ea typeface="Calibri"/>
                <a:cs typeface="Calibri"/>
              </a:rPr>
            </a:br>
            <a:r>
              <a:rPr lang="en-US" sz="6600" b="1" dirty="0">
                <a:solidFill>
                  <a:schemeClr val="accent5">
                    <a:lumMod val="50000"/>
                  </a:schemeClr>
                </a:solidFill>
                <a:latin typeface="+mn-lt"/>
                <a:ea typeface="Calibri"/>
                <a:cs typeface="Calibri"/>
              </a:rPr>
              <a:t>SUPPORT</a:t>
            </a:r>
          </a:p>
        </p:txBody>
      </p:sp>
      <p:pic>
        <p:nvPicPr>
          <p:cNvPr id="4" name="Picture 4" descr="Logo, company name&#10;&#10;Description automatically generated">
            <a:extLst>
              <a:ext uri="{FF2B5EF4-FFF2-40B4-BE49-F238E27FC236}">
                <a16:creationId xmlns:a16="http://schemas.microsoft.com/office/drawing/2014/main" id="{719B4D14-002D-0B8F-078D-AEA15D265CB9}"/>
              </a:ext>
            </a:extLst>
          </p:cNvPr>
          <p:cNvPicPr>
            <a:picLocks noChangeAspect="1"/>
          </p:cNvPicPr>
          <p:nvPr/>
        </p:nvPicPr>
        <p:blipFill>
          <a:blip r:embed="rId3"/>
          <a:stretch>
            <a:fillRect/>
          </a:stretch>
        </p:blipFill>
        <p:spPr>
          <a:xfrm>
            <a:off x="9213373" y="64801"/>
            <a:ext cx="2978627" cy="1746200"/>
          </a:xfrm>
          <a:prstGeom prst="rect">
            <a:avLst/>
          </a:prstGeom>
        </p:spPr>
      </p:pic>
      <p:sp>
        <p:nvSpPr>
          <p:cNvPr id="14" name="TextBox 13">
            <a:extLst>
              <a:ext uri="{FF2B5EF4-FFF2-40B4-BE49-F238E27FC236}">
                <a16:creationId xmlns:a16="http://schemas.microsoft.com/office/drawing/2014/main" id="{2CACDB44-A529-5B7C-0B43-587D64935C4F}"/>
              </a:ext>
            </a:extLst>
          </p:cNvPr>
          <p:cNvSpPr txBox="1"/>
          <p:nvPr/>
        </p:nvSpPr>
        <p:spPr>
          <a:xfrm>
            <a:off x="694099" y="3211056"/>
            <a:ext cx="4426530" cy="310854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Calibri"/>
                <a:ea typeface="Calibri"/>
                <a:cs typeface="Calibri"/>
              </a:rPr>
              <a:t>Our aim is to offer young people a safe environment where they feel supported to work through issues they face. I work with both students and their families with your Head of Year.</a:t>
            </a:r>
            <a:endParaRPr lang="en-US" sz="2800" dirty="0">
              <a:solidFill>
                <a:srgbClr val="FFFFFF"/>
              </a:solidFill>
            </a:endParaRPr>
          </a:p>
        </p:txBody>
      </p:sp>
      <p:sp>
        <p:nvSpPr>
          <p:cNvPr id="24" name="TextBox 23">
            <a:extLst>
              <a:ext uri="{FF2B5EF4-FFF2-40B4-BE49-F238E27FC236}">
                <a16:creationId xmlns:a16="http://schemas.microsoft.com/office/drawing/2014/main" id="{7DD1A748-0887-FDC9-B715-82A3009FF8A5}"/>
              </a:ext>
            </a:extLst>
          </p:cNvPr>
          <p:cNvSpPr txBox="1"/>
          <p:nvPr/>
        </p:nvSpPr>
        <p:spPr>
          <a:xfrm rot="21000000">
            <a:off x="6819128" y="2285409"/>
            <a:ext cx="231306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Mrs. Killington:</a:t>
            </a:r>
            <a:endParaRPr lang="en-US" dirty="0">
              <a:solidFill>
                <a:schemeClr val="bg1"/>
              </a:solidFill>
            </a:endParaRPr>
          </a:p>
          <a:p>
            <a:pPr algn="ctr"/>
            <a:r>
              <a:rPr lang="en-US" sz="1600" b="1" dirty="0">
                <a:solidFill>
                  <a:schemeClr val="bg1"/>
                </a:solidFill>
                <a:latin typeface="Rockwell"/>
              </a:rPr>
              <a:t>Student Support</a:t>
            </a:r>
          </a:p>
        </p:txBody>
      </p:sp>
      <p:pic>
        <p:nvPicPr>
          <p:cNvPr id="1026" name="Picture 2" descr="Image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507" y="4208745"/>
            <a:ext cx="2477213" cy="18579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Oval Callout 9"/>
          <p:cNvSpPr/>
          <p:nvPr/>
        </p:nvSpPr>
        <p:spPr>
          <a:xfrm rot="10800000">
            <a:off x="8923720" y="5097117"/>
            <a:ext cx="2402382" cy="1760883"/>
          </a:xfrm>
          <a:prstGeom prst="wedgeEllipseCallout">
            <a:avLst>
              <a:gd name="adj1" fmla="val 65198"/>
              <a:gd name="adj2" fmla="val 58297"/>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7DD1A748-0887-FDC9-B715-82A3009FF8A5}"/>
              </a:ext>
            </a:extLst>
          </p:cNvPr>
          <p:cNvSpPr txBox="1"/>
          <p:nvPr/>
        </p:nvSpPr>
        <p:spPr>
          <a:xfrm>
            <a:off x="8931857" y="5727371"/>
            <a:ext cx="231306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Mrs. Reynolds</a:t>
            </a:r>
            <a:endParaRPr lang="en-US" dirty="0">
              <a:solidFill>
                <a:schemeClr val="bg1"/>
              </a:solidFill>
            </a:endParaRPr>
          </a:p>
          <a:p>
            <a:pPr algn="ctr"/>
            <a:r>
              <a:rPr lang="en-US" sz="1600" b="1" dirty="0">
                <a:solidFill>
                  <a:schemeClr val="bg1"/>
                </a:solidFill>
                <a:latin typeface="Rockwell"/>
              </a:rPr>
              <a:t>Student Support</a:t>
            </a:r>
          </a:p>
        </p:txBody>
      </p:sp>
      <p:pic>
        <p:nvPicPr>
          <p:cNvPr id="3" name="Picture 2" descr="A person in front of a brick wall&#10;&#10;Description automatically generated">
            <a:extLst>
              <a:ext uri="{FF2B5EF4-FFF2-40B4-BE49-F238E27FC236}">
                <a16:creationId xmlns:a16="http://schemas.microsoft.com/office/drawing/2014/main" id="{CF449EF3-6E6B-005B-7AEF-9753C063911E}"/>
              </a:ext>
            </a:extLst>
          </p:cNvPr>
          <p:cNvPicPr>
            <a:picLocks noChangeAspect="1"/>
          </p:cNvPicPr>
          <p:nvPr/>
        </p:nvPicPr>
        <p:blipFill>
          <a:blip r:embed="rId5"/>
          <a:stretch>
            <a:fillRect/>
          </a:stretch>
        </p:blipFill>
        <p:spPr>
          <a:xfrm>
            <a:off x="4334359" y="880819"/>
            <a:ext cx="2270503" cy="18417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Oval Callout 11">
            <a:extLst>
              <a:ext uri="{FF2B5EF4-FFF2-40B4-BE49-F238E27FC236}">
                <a16:creationId xmlns:a16="http://schemas.microsoft.com/office/drawing/2014/main" id="{D1128E2B-5DC1-7DCE-1257-DCBCF2BDAF2C}"/>
              </a:ext>
            </a:extLst>
          </p:cNvPr>
          <p:cNvSpPr/>
          <p:nvPr/>
        </p:nvSpPr>
        <p:spPr>
          <a:xfrm rot="300000" flipH="1">
            <a:off x="6755308" y="163264"/>
            <a:ext cx="2195448" cy="1760883"/>
          </a:xfrm>
          <a:prstGeom prst="wedgeEllipseCallout">
            <a:avLst>
              <a:gd name="adj1" fmla="val 65198"/>
              <a:gd name="adj2" fmla="val 58297"/>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7" name="TextBox 6">
            <a:extLst>
              <a:ext uri="{FF2B5EF4-FFF2-40B4-BE49-F238E27FC236}">
                <a16:creationId xmlns:a16="http://schemas.microsoft.com/office/drawing/2014/main" id="{93035FD4-F813-228A-15B7-28B842C2D388}"/>
              </a:ext>
            </a:extLst>
          </p:cNvPr>
          <p:cNvSpPr txBox="1"/>
          <p:nvPr/>
        </p:nvSpPr>
        <p:spPr>
          <a:xfrm rot="21000000">
            <a:off x="6638314" y="451441"/>
            <a:ext cx="2313060" cy="64633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Rockwell"/>
              </a:rPr>
              <a:t>Mrs. Sadler:</a:t>
            </a:r>
            <a:endParaRPr lang="en-US" dirty="0">
              <a:solidFill>
                <a:schemeClr val="bg1"/>
              </a:solidFill>
            </a:endParaRPr>
          </a:p>
          <a:p>
            <a:pPr algn="ctr"/>
            <a:r>
              <a:rPr lang="en-US" sz="1600" b="1" dirty="0">
                <a:solidFill>
                  <a:schemeClr val="bg1"/>
                </a:solidFill>
                <a:latin typeface="Rockwell"/>
              </a:rPr>
              <a:t>Student Support</a:t>
            </a:r>
          </a:p>
        </p:txBody>
      </p:sp>
    </p:spTree>
    <p:extLst>
      <p:ext uri="{BB962C8B-B14F-4D97-AF65-F5344CB8AC3E}">
        <p14:creationId xmlns:p14="http://schemas.microsoft.com/office/powerpoint/2010/main" val="230377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0E53981D-C51B-B21A-28F0-C71FC3F390F2}"/>
              </a:ext>
            </a:extLst>
          </p:cNvPr>
          <p:cNvPicPr>
            <a:picLocks noChangeAspect="1"/>
          </p:cNvPicPr>
          <p:nvPr/>
        </p:nvPicPr>
        <p:blipFill>
          <a:blip r:embed="rId2"/>
          <a:stretch>
            <a:fillRect/>
          </a:stretch>
        </p:blipFill>
        <p:spPr>
          <a:xfrm>
            <a:off x="456931" y="4255160"/>
            <a:ext cx="2047875" cy="2114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Oval Callout 15"/>
          <p:cNvSpPr/>
          <p:nvPr/>
        </p:nvSpPr>
        <p:spPr>
          <a:xfrm>
            <a:off x="2380695" y="3009785"/>
            <a:ext cx="2402382" cy="2048462"/>
          </a:xfrm>
          <a:prstGeom prst="wedgeEllipseCallout">
            <a:avLst>
              <a:gd name="adj1" fmla="val -57331"/>
              <a:gd name="adj2" fmla="val 46601"/>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a:off x="2361483" y="190348"/>
            <a:ext cx="2402382" cy="2048462"/>
          </a:xfrm>
          <a:prstGeom prst="wedgeEllipseCallout">
            <a:avLst>
              <a:gd name="adj1" fmla="val -74537"/>
              <a:gd name="adj2" fmla="val 30091"/>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ea typeface="Calibri"/>
                <a:cs typeface="Calibri"/>
              </a:rPr>
              <a:t>Mr. Day:</a:t>
            </a:r>
          </a:p>
          <a:p>
            <a:pPr algn="ctr"/>
            <a:endParaRPr lang="en-GB" sz="2800" b="1" dirty="0">
              <a:ea typeface="Calibri"/>
              <a:cs typeface="Calibri"/>
            </a:endParaRPr>
          </a:p>
          <a:p>
            <a:pPr algn="ctr"/>
            <a:r>
              <a:rPr lang="en-GB" sz="2800" b="1" dirty="0">
                <a:ea typeface="Calibri"/>
                <a:cs typeface="Calibri"/>
              </a:rPr>
              <a:t>SENCO</a:t>
            </a:r>
          </a:p>
        </p:txBody>
      </p:sp>
      <p:sp>
        <p:nvSpPr>
          <p:cNvPr id="12" name="Rounded Rectangle 11"/>
          <p:cNvSpPr/>
          <p:nvPr/>
        </p:nvSpPr>
        <p:spPr>
          <a:xfrm>
            <a:off x="5748521" y="3150957"/>
            <a:ext cx="5712794" cy="3512889"/>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C03DFAE-A4E0-1655-A0CF-757B762D963A}"/>
              </a:ext>
            </a:extLst>
          </p:cNvPr>
          <p:cNvSpPr txBox="1"/>
          <p:nvPr/>
        </p:nvSpPr>
        <p:spPr>
          <a:xfrm>
            <a:off x="2406165" y="3406381"/>
            <a:ext cx="2313060" cy="126188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rPr>
              <a:t>Mrs. Gray:</a:t>
            </a:r>
            <a:endParaRPr lang="en-US" sz="2400">
              <a:solidFill>
                <a:schemeClr val="bg1"/>
              </a:solidFill>
              <a:ea typeface="Calibri"/>
              <a:cs typeface="Calibri"/>
            </a:endParaRPr>
          </a:p>
          <a:p>
            <a:pPr algn="ctr"/>
            <a:endParaRPr lang="en-US" sz="2800" b="1" dirty="0">
              <a:solidFill>
                <a:schemeClr val="bg1"/>
              </a:solidFill>
            </a:endParaRPr>
          </a:p>
          <a:p>
            <a:pPr algn="ctr"/>
            <a:r>
              <a:rPr lang="en-US" sz="2000" b="1" dirty="0">
                <a:solidFill>
                  <a:schemeClr val="bg1"/>
                </a:solidFill>
              </a:rPr>
              <a:t>Assistant SENCO</a:t>
            </a:r>
            <a:endParaRPr lang="en-US" sz="2000" b="1" dirty="0">
              <a:solidFill>
                <a:schemeClr val="bg1"/>
              </a:solidFill>
              <a:ea typeface="Calibri"/>
              <a:cs typeface="Calibri"/>
            </a:endParaRPr>
          </a:p>
        </p:txBody>
      </p:sp>
      <p:sp>
        <p:nvSpPr>
          <p:cNvPr id="15" name="TextBox 14">
            <a:extLst>
              <a:ext uri="{FF2B5EF4-FFF2-40B4-BE49-F238E27FC236}">
                <a16:creationId xmlns:a16="http://schemas.microsoft.com/office/drawing/2014/main" id="{BB045378-8A02-7483-4100-681073CA0938}"/>
              </a:ext>
            </a:extLst>
          </p:cNvPr>
          <p:cNvSpPr txBox="1"/>
          <p:nvPr/>
        </p:nvSpPr>
        <p:spPr>
          <a:xfrm>
            <a:off x="5957565" y="3328124"/>
            <a:ext cx="5365964" cy="304698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rgbClr val="FFFFFF"/>
                </a:solidFill>
                <a:ea typeface="Calibri"/>
                <a:cs typeface="Calibri"/>
              </a:rPr>
              <a:t>We are here to help with learning and to help students make the most of their time at Taverham High School. Students may meet us in lessons, in Group Intervention work or around school. We are always happy to help and can be found in our student support area. </a:t>
            </a:r>
            <a:endParaRPr lang="en-GB" sz="2400" dirty="0">
              <a:solidFill>
                <a:srgbClr val="FFFFFF"/>
              </a:solidFill>
              <a:cs typeface="Calibri"/>
            </a:endParaRPr>
          </a:p>
        </p:txBody>
      </p:sp>
      <p:pic>
        <p:nvPicPr>
          <p:cNvPr id="7" name="Picture 6" descr="A picture containing text&#10;&#10;Description automatically generated">
            <a:extLst>
              <a:ext uri="{FF2B5EF4-FFF2-40B4-BE49-F238E27FC236}">
                <a16:creationId xmlns:a16="http://schemas.microsoft.com/office/drawing/2014/main" id="{55FE846C-1789-00D7-0CE5-89F37CF038CC}"/>
              </a:ext>
            </a:extLst>
          </p:cNvPr>
          <p:cNvPicPr>
            <a:picLocks noChangeAspect="1"/>
          </p:cNvPicPr>
          <p:nvPr/>
        </p:nvPicPr>
        <p:blipFill>
          <a:blip r:embed="rId3"/>
          <a:stretch>
            <a:fillRect/>
          </a:stretch>
        </p:blipFill>
        <p:spPr>
          <a:xfrm>
            <a:off x="9859102" y="189916"/>
            <a:ext cx="2003122" cy="903238"/>
          </a:xfrm>
          <a:prstGeom prst="rect">
            <a:avLst/>
          </a:prstGeom>
        </p:spPr>
      </p:pic>
      <p:sp>
        <p:nvSpPr>
          <p:cNvPr id="8" name="TextBox 7">
            <a:extLst>
              <a:ext uri="{FF2B5EF4-FFF2-40B4-BE49-F238E27FC236}">
                <a16:creationId xmlns:a16="http://schemas.microsoft.com/office/drawing/2014/main" id="{C4FE75FA-9535-4031-1537-81C19D345227}"/>
              </a:ext>
            </a:extLst>
          </p:cNvPr>
          <p:cNvSpPr txBox="1"/>
          <p:nvPr/>
        </p:nvSpPr>
        <p:spPr>
          <a:xfrm>
            <a:off x="5968999" y="288636"/>
            <a:ext cx="59805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chemeClr val="accent5">
                    <a:lumMod val="50000"/>
                  </a:schemeClr>
                </a:solidFill>
              </a:rPr>
              <a:t>MEET </a:t>
            </a:r>
          </a:p>
          <a:p>
            <a:r>
              <a:rPr lang="en-GB" sz="6000" b="1" dirty="0">
                <a:solidFill>
                  <a:schemeClr val="accent5">
                    <a:lumMod val="50000"/>
                  </a:schemeClr>
                </a:solidFill>
              </a:rPr>
              <a:t>THE SEND</a:t>
            </a:r>
          </a:p>
          <a:p>
            <a:r>
              <a:rPr lang="en-GB" sz="6000" b="1" dirty="0">
                <a:solidFill>
                  <a:schemeClr val="accent5">
                    <a:lumMod val="50000"/>
                  </a:schemeClr>
                </a:solidFill>
              </a:rPr>
              <a:t>TEAM</a:t>
            </a:r>
          </a:p>
        </p:txBody>
      </p:sp>
      <p:pic>
        <p:nvPicPr>
          <p:cNvPr id="4" name="Picture 7" descr="A picture containing wall, person, person, indoor&#10;&#10;Description automatically generated">
            <a:extLst>
              <a:ext uri="{FF2B5EF4-FFF2-40B4-BE49-F238E27FC236}">
                <a16:creationId xmlns:a16="http://schemas.microsoft.com/office/drawing/2014/main" id="{DD8D53DA-6240-D060-1019-1EB2152431E9}"/>
              </a:ext>
            </a:extLst>
          </p:cNvPr>
          <p:cNvPicPr>
            <a:picLocks noChangeAspect="1"/>
          </p:cNvPicPr>
          <p:nvPr/>
        </p:nvPicPr>
        <p:blipFill>
          <a:blip r:embed="rId4"/>
          <a:stretch>
            <a:fillRect/>
          </a:stretch>
        </p:blipFill>
        <p:spPr>
          <a:xfrm>
            <a:off x="246103" y="793798"/>
            <a:ext cx="1521130" cy="1485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2839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7069" y="1419080"/>
            <a:ext cx="5149123" cy="5279638"/>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text&#10;&#10;Description automatically generated">
            <a:extLst>
              <a:ext uri="{FF2B5EF4-FFF2-40B4-BE49-F238E27FC236}">
                <a16:creationId xmlns:a16="http://schemas.microsoft.com/office/drawing/2014/main" id="{2CB2FAE7-1F37-C40A-6B03-0930B449DC5F}"/>
              </a:ext>
            </a:extLst>
          </p:cNvPr>
          <p:cNvPicPr>
            <a:picLocks noChangeAspect="1"/>
          </p:cNvPicPr>
          <p:nvPr/>
        </p:nvPicPr>
        <p:blipFill>
          <a:blip r:embed="rId2"/>
          <a:stretch>
            <a:fillRect/>
          </a:stretch>
        </p:blipFill>
        <p:spPr>
          <a:xfrm>
            <a:off x="9908987" y="152230"/>
            <a:ext cx="2003122" cy="903238"/>
          </a:xfrm>
          <a:prstGeom prst="rect">
            <a:avLst/>
          </a:prstGeom>
        </p:spPr>
      </p:pic>
      <p:sp>
        <p:nvSpPr>
          <p:cNvPr id="4" name="TextBox 3">
            <a:extLst>
              <a:ext uri="{FF2B5EF4-FFF2-40B4-BE49-F238E27FC236}">
                <a16:creationId xmlns:a16="http://schemas.microsoft.com/office/drawing/2014/main" id="{D6FE67B3-5C75-223A-DF4C-1B6D17E414B7}"/>
              </a:ext>
            </a:extLst>
          </p:cNvPr>
          <p:cNvSpPr txBox="1"/>
          <p:nvPr/>
        </p:nvSpPr>
        <p:spPr>
          <a:xfrm>
            <a:off x="112734" y="150091"/>
            <a:ext cx="968935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chemeClr val="accent5">
                    <a:lumMod val="50000"/>
                  </a:schemeClr>
                </a:solidFill>
              </a:rPr>
              <a:t>YEAR 7 TRANSITION DAYS</a:t>
            </a:r>
          </a:p>
        </p:txBody>
      </p:sp>
      <p:sp>
        <p:nvSpPr>
          <p:cNvPr id="2" name="TextBox 1"/>
          <p:cNvSpPr txBox="1"/>
          <p:nvPr/>
        </p:nvSpPr>
        <p:spPr>
          <a:xfrm>
            <a:off x="431685" y="1528072"/>
            <a:ext cx="4759890" cy="5170646"/>
          </a:xfrm>
          <a:prstGeom prst="rect">
            <a:avLst/>
          </a:prstGeom>
          <a:noFill/>
        </p:spPr>
        <p:txBody>
          <a:bodyPr wrap="square" lIns="91440" tIns="45720" rIns="91440" bIns="45720" rtlCol="0" anchor="t">
            <a:spAutoFit/>
          </a:bodyPr>
          <a:lstStyle/>
          <a:p>
            <a:pPr algn="ctr" fontAlgn="base"/>
            <a:r>
              <a:rPr lang="en-GB" sz="2400" b="1" dirty="0">
                <a:solidFill>
                  <a:schemeClr val="bg1"/>
                </a:solidFill>
              </a:rPr>
              <a:t>Wednesday 9</a:t>
            </a:r>
            <a:r>
              <a:rPr lang="en-GB" sz="2400" b="1" baseline="30000" dirty="0">
                <a:solidFill>
                  <a:schemeClr val="bg1"/>
                </a:solidFill>
              </a:rPr>
              <a:t>th</a:t>
            </a:r>
            <a:r>
              <a:rPr lang="en-GB" sz="2400" b="1" dirty="0">
                <a:solidFill>
                  <a:schemeClr val="bg1"/>
                </a:solidFill>
              </a:rPr>
              <a:t> July</a:t>
            </a:r>
          </a:p>
          <a:p>
            <a:pPr algn="ctr" fontAlgn="base"/>
            <a:endParaRPr lang="en-GB" sz="2400" b="1" dirty="0">
              <a:solidFill>
                <a:schemeClr val="bg1"/>
              </a:solidFill>
            </a:endParaRPr>
          </a:p>
          <a:p>
            <a:pPr fontAlgn="base"/>
            <a:r>
              <a:rPr lang="en-GB" sz="2400" dirty="0">
                <a:solidFill>
                  <a:schemeClr val="bg1"/>
                </a:solidFill>
              </a:rPr>
              <a:t>8.45am Pupils arrive to Sports Hall </a:t>
            </a:r>
          </a:p>
          <a:p>
            <a:pPr fontAlgn="base"/>
            <a:r>
              <a:rPr lang="en-GB" sz="2400" dirty="0">
                <a:solidFill>
                  <a:schemeClr val="bg1"/>
                </a:solidFill>
              </a:rPr>
              <a:t>9.00 – 10.35 Time with Form Tutors (Welcome Guide, PPT, Ice Breakers, Tour, Biometrics, Summer Work) </a:t>
            </a:r>
          </a:p>
          <a:p>
            <a:pPr fontAlgn="base"/>
            <a:r>
              <a:rPr lang="en-GB" sz="2400" dirty="0">
                <a:solidFill>
                  <a:schemeClr val="bg1"/>
                </a:solidFill>
              </a:rPr>
              <a:t>10.35 – 10.55 Break (on Astro) </a:t>
            </a:r>
          </a:p>
          <a:p>
            <a:pPr fontAlgn="base"/>
            <a:r>
              <a:rPr lang="en-GB" sz="2400" dirty="0">
                <a:solidFill>
                  <a:schemeClr val="bg1"/>
                </a:solidFill>
              </a:rPr>
              <a:t>10.55 – 11.55 Lesson 1 </a:t>
            </a:r>
          </a:p>
          <a:p>
            <a:pPr fontAlgn="base"/>
            <a:r>
              <a:rPr lang="en-GB" sz="2400" dirty="0">
                <a:solidFill>
                  <a:schemeClr val="bg1"/>
                </a:solidFill>
              </a:rPr>
              <a:t>11.55 – 12.55 Lesson 2 </a:t>
            </a:r>
          </a:p>
          <a:p>
            <a:pPr fontAlgn="base"/>
            <a:r>
              <a:rPr lang="en-GB" sz="2400" dirty="0">
                <a:solidFill>
                  <a:schemeClr val="bg1"/>
                </a:solidFill>
              </a:rPr>
              <a:t>12.55 – 1.40 Lunch (on Astro) </a:t>
            </a:r>
          </a:p>
          <a:p>
            <a:pPr fontAlgn="base"/>
            <a:r>
              <a:rPr lang="en-GB" sz="2400" dirty="0">
                <a:solidFill>
                  <a:schemeClr val="bg1"/>
                </a:solidFill>
              </a:rPr>
              <a:t>1.40 – 2.00 Time with Form Tutors </a:t>
            </a:r>
          </a:p>
          <a:p>
            <a:pPr fontAlgn="base"/>
            <a:r>
              <a:rPr lang="en-GB" sz="2400" dirty="0">
                <a:solidFill>
                  <a:schemeClr val="bg1"/>
                </a:solidFill>
              </a:rPr>
              <a:t>2.00 – 2.45 Lesson 3 </a:t>
            </a:r>
          </a:p>
          <a:p>
            <a:pPr fontAlgn="base"/>
            <a:r>
              <a:rPr lang="en-GB" sz="2400" dirty="0">
                <a:solidFill>
                  <a:schemeClr val="bg1"/>
                </a:solidFill>
              </a:rPr>
              <a:t>2.45 Students leave from Sports Hall </a:t>
            </a:r>
          </a:p>
          <a:p>
            <a:endParaRPr lang="en-GB" dirty="0"/>
          </a:p>
        </p:txBody>
      </p:sp>
      <p:sp>
        <p:nvSpPr>
          <p:cNvPr id="6" name="Rounded Rectangle 5"/>
          <p:cNvSpPr/>
          <p:nvPr/>
        </p:nvSpPr>
        <p:spPr>
          <a:xfrm>
            <a:off x="6214071" y="1419080"/>
            <a:ext cx="5535343" cy="5279638"/>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408687" y="1528072"/>
            <a:ext cx="5177888" cy="5539978"/>
          </a:xfrm>
          <a:prstGeom prst="rect">
            <a:avLst/>
          </a:prstGeom>
          <a:noFill/>
        </p:spPr>
        <p:txBody>
          <a:bodyPr wrap="square" lIns="91440" tIns="45720" rIns="91440" bIns="45720" rtlCol="0" anchor="t">
            <a:spAutoFit/>
          </a:bodyPr>
          <a:lstStyle/>
          <a:p>
            <a:pPr algn="ctr" fontAlgn="base"/>
            <a:r>
              <a:rPr lang="en-GB" sz="2400" b="1" dirty="0">
                <a:solidFill>
                  <a:schemeClr val="bg1"/>
                </a:solidFill>
              </a:rPr>
              <a:t>Thursday 10</a:t>
            </a:r>
            <a:r>
              <a:rPr lang="en-GB" sz="2400" b="1" baseline="30000" dirty="0">
                <a:solidFill>
                  <a:schemeClr val="bg1"/>
                </a:solidFill>
              </a:rPr>
              <a:t>th</a:t>
            </a:r>
            <a:r>
              <a:rPr lang="en-GB" sz="2400" b="1" dirty="0">
                <a:solidFill>
                  <a:schemeClr val="bg1"/>
                </a:solidFill>
              </a:rPr>
              <a:t> July </a:t>
            </a:r>
          </a:p>
          <a:p>
            <a:pPr fontAlgn="base"/>
            <a:r>
              <a:rPr lang="en-GB" sz="2400" dirty="0">
                <a:solidFill>
                  <a:schemeClr val="bg1"/>
                </a:solidFill>
              </a:rPr>
              <a:t>8.45am Pupils arrive to Sports Hall </a:t>
            </a:r>
          </a:p>
          <a:p>
            <a:pPr fontAlgn="base"/>
            <a:r>
              <a:rPr lang="en-GB" sz="2400" dirty="0">
                <a:solidFill>
                  <a:schemeClr val="bg1"/>
                </a:solidFill>
              </a:rPr>
              <a:t>9.00 – 9.35 Time with Form Tutors (Welcome Guide, PPT, Ice Breakers, Biometrics, Summer Work) </a:t>
            </a:r>
          </a:p>
          <a:p>
            <a:pPr fontAlgn="base"/>
            <a:r>
              <a:rPr lang="en-GB" sz="2400" dirty="0">
                <a:solidFill>
                  <a:schemeClr val="bg1"/>
                </a:solidFill>
              </a:rPr>
              <a:t>9.35 – 10.35 Lesson 4 </a:t>
            </a:r>
          </a:p>
          <a:p>
            <a:pPr fontAlgn="base"/>
            <a:r>
              <a:rPr lang="en-GB" sz="2400" dirty="0">
                <a:solidFill>
                  <a:schemeClr val="bg1"/>
                </a:solidFill>
              </a:rPr>
              <a:t>10.35 – 10.55 Break </a:t>
            </a:r>
          </a:p>
          <a:p>
            <a:pPr fontAlgn="base"/>
            <a:r>
              <a:rPr lang="en-GB" sz="2400" dirty="0">
                <a:solidFill>
                  <a:schemeClr val="bg1"/>
                </a:solidFill>
              </a:rPr>
              <a:t>10.55 – 12.55 School Sports Partnership </a:t>
            </a:r>
          </a:p>
          <a:p>
            <a:pPr fontAlgn="base"/>
            <a:r>
              <a:rPr lang="en-GB" sz="2400" dirty="0">
                <a:solidFill>
                  <a:schemeClr val="bg1"/>
                </a:solidFill>
              </a:rPr>
              <a:t>12.55 – 1.40 Lunch </a:t>
            </a:r>
          </a:p>
          <a:p>
            <a:pPr fontAlgn="base"/>
            <a:r>
              <a:rPr lang="en-GB" sz="2400" dirty="0">
                <a:solidFill>
                  <a:schemeClr val="bg1"/>
                </a:solidFill>
              </a:rPr>
              <a:t>1.40 – 2.00 Time with Form Tutors </a:t>
            </a:r>
          </a:p>
          <a:p>
            <a:pPr fontAlgn="base"/>
            <a:r>
              <a:rPr lang="en-GB" sz="2400" dirty="0">
                <a:solidFill>
                  <a:schemeClr val="bg1"/>
                </a:solidFill>
              </a:rPr>
              <a:t>2.00 – 2.45 Assembly (TGR/DBR) </a:t>
            </a:r>
            <a:endParaRPr lang="en-GB" sz="2400" dirty="0">
              <a:solidFill>
                <a:schemeClr val="bg1"/>
              </a:solidFill>
              <a:ea typeface="Calibri"/>
              <a:cs typeface="Calibri"/>
            </a:endParaRPr>
          </a:p>
          <a:p>
            <a:pPr fontAlgn="base"/>
            <a:r>
              <a:rPr lang="en-GB" sz="2400" dirty="0">
                <a:solidFill>
                  <a:schemeClr val="bg1"/>
                </a:solidFill>
              </a:rPr>
              <a:t>2.45 – 3.00 Students leave from the Main Hall </a:t>
            </a:r>
          </a:p>
          <a:p>
            <a:pPr fontAlgn="base"/>
            <a:endParaRPr lang="en-GB" sz="2400" dirty="0">
              <a:solidFill>
                <a:schemeClr val="bg1"/>
              </a:solidFill>
            </a:endParaRPr>
          </a:p>
          <a:p>
            <a:endParaRPr lang="en-GB" dirty="0"/>
          </a:p>
        </p:txBody>
      </p:sp>
    </p:spTree>
    <p:extLst>
      <p:ext uri="{BB962C8B-B14F-4D97-AF65-F5344CB8AC3E}">
        <p14:creationId xmlns:p14="http://schemas.microsoft.com/office/powerpoint/2010/main" val="425060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83068" y="2677580"/>
            <a:ext cx="8217074" cy="401660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Logo, company name&#10;&#10;Description automatically generated">
            <a:extLst>
              <a:ext uri="{FF2B5EF4-FFF2-40B4-BE49-F238E27FC236}">
                <a16:creationId xmlns:a16="http://schemas.microsoft.com/office/drawing/2014/main" id="{C660F082-8B5A-6487-AA40-977ADB844214}"/>
              </a:ext>
            </a:extLst>
          </p:cNvPr>
          <p:cNvPicPr>
            <a:picLocks noChangeAspect="1"/>
          </p:cNvPicPr>
          <p:nvPr/>
        </p:nvPicPr>
        <p:blipFill>
          <a:blip r:embed="rId2"/>
          <a:stretch>
            <a:fillRect/>
          </a:stretch>
        </p:blipFill>
        <p:spPr>
          <a:xfrm>
            <a:off x="8112064" y="47578"/>
            <a:ext cx="3711107" cy="2175612"/>
          </a:xfrm>
          <a:prstGeom prst="rect">
            <a:avLst/>
          </a:prstGeom>
        </p:spPr>
      </p:pic>
      <p:pic>
        <p:nvPicPr>
          <p:cNvPr id="5" name="Picture 5" descr="A picture containing text, clipart&#10;&#10;Description automatically generated">
            <a:extLst>
              <a:ext uri="{FF2B5EF4-FFF2-40B4-BE49-F238E27FC236}">
                <a16:creationId xmlns:a16="http://schemas.microsoft.com/office/drawing/2014/main" id="{A130565C-DDA5-8B6E-728B-7BCED51ADD8D}"/>
              </a:ext>
            </a:extLst>
          </p:cNvPr>
          <p:cNvPicPr>
            <a:picLocks noChangeAspect="1"/>
          </p:cNvPicPr>
          <p:nvPr/>
        </p:nvPicPr>
        <p:blipFill>
          <a:blip r:embed="rId3"/>
          <a:stretch>
            <a:fillRect/>
          </a:stretch>
        </p:blipFill>
        <p:spPr>
          <a:xfrm>
            <a:off x="257099" y="1481180"/>
            <a:ext cx="3362923" cy="4599762"/>
          </a:xfrm>
          <a:prstGeom prst="rect">
            <a:avLst/>
          </a:prstGeom>
        </p:spPr>
      </p:pic>
      <p:sp>
        <p:nvSpPr>
          <p:cNvPr id="10" name="TextBox 9">
            <a:extLst>
              <a:ext uri="{FF2B5EF4-FFF2-40B4-BE49-F238E27FC236}">
                <a16:creationId xmlns:a16="http://schemas.microsoft.com/office/drawing/2014/main" id="{53C34118-D391-7DAC-4AE2-9D7E46063CB5}"/>
              </a:ext>
            </a:extLst>
          </p:cNvPr>
          <p:cNvSpPr txBox="1"/>
          <p:nvPr/>
        </p:nvSpPr>
        <p:spPr>
          <a:xfrm>
            <a:off x="4233797" y="2926777"/>
            <a:ext cx="7635693" cy="359348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999"/>
              </a:lnSpc>
              <a:spcAft>
                <a:spcPts val="1000"/>
              </a:spcAft>
            </a:pPr>
            <a:r>
              <a:rPr lang="en-GB" sz="2400" dirty="0">
                <a:solidFill>
                  <a:srgbClr val="FFFFFF"/>
                </a:solidFill>
                <a:latin typeface="Calibri"/>
                <a:ea typeface="Calibri"/>
                <a:cs typeface="Calibri"/>
              </a:rPr>
              <a:t>An ELF is a trained peer working with the new Y7’s each year. Each Elf member is allocated to a year 7 form. They support the form tutor one day a week organising activities and getting to know the students. </a:t>
            </a:r>
            <a:endParaRPr lang="en-US" sz="2400" dirty="0">
              <a:solidFill>
                <a:srgbClr val="FFFFFF"/>
              </a:solidFill>
              <a:latin typeface="Calibri"/>
              <a:ea typeface="Calibri"/>
              <a:cs typeface="Calibri"/>
            </a:endParaRPr>
          </a:p>
          <a:p>
            <a:pPr algn="ctr">
              <a:lnSpc>
                <a:spcPct val="114999"/>
              </a:lnSpc>
              <a:spcAft>
                <a:spcPts val="1000"/>
              </a:spcAft>
            </a:pPr>
            <a:r>
              <a:rPr lang="en-GB" sz="2400" dirty="0">
                <a:solidFill>
                  <a:srgbClr val="FFFFFF"/>
                </a:solidFill>
                <a:latin typeface="Calibri"/>
                <a:ea typeface="Calibri"/>
                <a:cs typeface="Calibri"/>
              </a:rPr>
              <a:t>The Elf team are visible in and around school as they wear a bright green lanyard, if students see them with this on it means they are available to talk to. Each Elf also has a designated day to be on duty at lunchtime.  </a:t>
            </a:r>
            <a:endParaRPr lang="en-GB" sz="2400" dirty="0">
              <a:solidFill>
                <a:srgbClr val="FFFFFF"/>
              </a:solidFill>
            </a:endParaRPr>
          </a:p>
        </p:txBody>
      </p:sp>
      <p:sp>
        <p:nvSpPr>
          <p:cNvPr id="7" name="TextBox 6">
            <a:extLst>
              <a:ext uri="{FF2B5EF4-FFF2-40B4-BE49-F238E27FC236}">
                <a16:creationId xmlns:a16="http://schemas.microsoft.com/office/drawing/2014/main" id="{6B8229EA-14DD-E4EE-A644-394B1BCC99BB}"/>
              </a:ext>
            </a:extLst>
          </p:cNvPr>
          <p:cNvSpPr txBox="1"/>
          <p:nvPr/>
        </p:nvSpPr>
        <p:spPr>
          <a:xfrm>
            <a:off x="257099" y="177360"/>
            <a:ext cx="72945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dirty="0">
                <a:solidFill>
                  <a:schemeClr val="accent6">
                    <a:lumMod val="50000"/>
                  </a:schemeClr>
                </a:solidFill>
              </a:rPr>
              <a:t>ELF PROGRAMME</a:t>
            </a:r>
          </a:p>
        </p:txBody>
      </p:sp>
    </p:spTree>
    <p:extLst>
      <p:ext uri="{BB962C8B-B14F-4D97-AF65-F5344CB8AC3E}">
        <p14:creationId xmlns:p14="http://schemas.microsoft.com/office/powerpoint/2010/main" val="3451747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1533</TotalTime>
  <Words>3324</Words>
  <Application>Microsoft Office PowerPoint</Application>
  <PresentationFormat>Widescreen</PresentationFormat>
  <Paragraphs>289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What to expect from Year 7 </vt:lpstr>
      <vt:lpstr>WELCOME!</vt:lpstr>
      <vt:lpstr>PowerPoint Presentation</vt:lpstr>
      <vt:lpstr>PowerPoint Presentation</vt:lpstr>
      <vt:lpstr>PowerPoint Presentation</vt:lpstr>
      <vt:lpstr>STUDENT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T Gardiner</dc:creator>
  <cp:lastModifiedBy>T Gardiner</cp:lastModifiedBy>
  <cp:revision>1923</cp:revision>
  <dcterms:created xsi:type="dcterms:W3CDTF">2023-04-27T11:47:08Z</dcterms:created>
  <dcterms:modified xsi:type="dcterms:W3CDTF">2025-07-08T09:31:16Z</dcterms:modified>
</cp:coreProperties>
</file>